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theme/theme17.xml" ContentType="application/vnd.openxmlformats-officedocument.theme+xml"/>
  <Override PartName="/ppt/slideLayouts/slideLayout21.xml" ContentType="application/vnd.openxmlformats-officedocument.presentationml.slideLayout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theme/theme19.xml" ContentType="application/vnd.openxmlformats-officedocument.theme+xml"/>
  <Override PartName="/ppt/slideLayouts/slideLayout23.xml" ContentType="application/vnd.openxmlformats-officedocument.presentationml.slideLayout+xml"/>
  <Override PartName="/ppt/theme/theme20.xml" ContentType="application/vnd.openxmlformats-officedocument.theme+xml"/>
  <Override PartName="/ppt/slideLayouts/slideLayout24.xml" ContentType="application/vnd.openxmlformats-officedocument.presentationml.slideLayout+xml"/>
  <Override PartName="/ppt/theme/theme21.xml" ContentType="application/vnd.openxmlformats-officedocument.theme+xml"/>
  <Override PartName="/ppt/slideLayouts/slideLayout25.xml" ContentType="application/vnd.openxmlformats-officedocument.presentationml.slideLayout+xml"/>
  <Override PartName="/ppt/theme/theme22.xml" ContentType="application/vnd.openxmlformats-officedocument.theme+xml"/>
  <Override PartName="/ppt/slideLayouts/slideLayout26.xml" ContentType="application/vnd.openxmlformats-officedocument.presentationml.slideLayout+xml"/>
  <Override PartName="/ppt/theme/theme23.xml" ContentType="application/vnd.openxmlformats-officedocument.theme+xml"/>
  <Override PartName="/ppt/slideLayouts/slideLayout27.xml" ContentType="application/vnd.openxmlformats-officedocument.presentationml.slideLayout+xml"/>
  <Override PartName="/ppt/theme/theme24.xml" ContentType="application/vnd.openxmlformats-officedocument.theme+xml"/>
  <Override PartName="/ppt/slideLayouts/slideLayout28.xml" ContentType="application/vnd.openxmlformats-officedocument.presentationml.slideLayout+xml"/>
  <Override PartName="/ppt/theme/theme2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0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1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3.xml" ContentType="application/vnd.openxmlformats-officedocument.theme+xml"/>
  <Override PartName="/ppt/slideLayouts/slideLayout47.xml" ContentType="application/vnd.openxmlformats-officedocument.presentationml.slideLayout+xml"/>
  <Override PartName="/ppt/theme/theme3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0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1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2.xml" ContentType="application/vnd.openxmlformats-officedocument.theme+xml"/>
  <Override PartName="/ppt/slideLayouts/slideLayout91.xml" ContentType="application/vnd.openxmlformats-officedocument.presentationml.slideLayout+xml"/>
  <Override PartName="/ppt/theme/theme43.xml" ContentType="application/vnd.openxmlformats-officedocument.theme+xml"/>
  <Override PartName="/ppt/slideLayouts/slideLayout92.xml" ContentType="application/vnd.openxmlformats-officedocument.presentationml.slideLayout+xml"/>
  <Override PartName="/ppt/theme/theme44.xml" ContentType="application/vnd.openxmlformats-officedocument.theme+xml"/>
  <Override PartName="/ppt/slideLayouts/slideLayout93.xml" ContentType="application/vnd.openxmlformats-officedocument.presentationml.slideLayout+xml"/>
  <Override PartName="/ppt/theme/theme4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4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48.xml" ContentType="application/vnd.openxmlformats-officedocument.theme+xml"/>
  <Override PartName="/ppt/slideLayouts/slideLayout121.xml" ContentType="application/vnd.openxmlformats-officedocument.presentationml.slideLayout+xml"/>
  <Override PartName="/ppt/theme/theme49.xml" ContentType="application/vnd.openxmlformats-officedocument.theme+xml"/>
  <Override PartName="/ppt/slideLayouts/slideLayout122.xml" ContentType="application/vnd.openxmlformats-officedocument.presentationml.slideLayout+xml"/>
  <Override PartName="/ppt/theme/theme5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1.xml" ContentType="application/vnd.openxmlformats-officedocument.theme+xml"/>
  <Override PartName="/ppt/slideLayouts/slideLayout125.xml" ContentType="application/vnd.openxmlformats-officedocument.presentationml.slideLayout+xml"/>
  <Override PartName="/ppt/theme/theme52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5" r:id="rId4"/>
    <p:sldMasterId id="2147483881" r:id="rId5"/>
    <p:sldMasterId id="2147483883" r:id="rId6"/>
    <p:sldMasterId id="2147483885" r:id="rId7"/>
    <p:sldMasterId id="2147483887" r:id="rId8"/>
    <p:sldMasterId id="2147483889" r:id="rId9"/>
    <p:sldMasterId id="2147483891" r:id="rId10"/>
    <p:sldMasterId id="2147483893" r:id="rId11"/>
    <p:sldMasterId id="2147483895" r:id="rId12"/>
    <p:sldMasterId id="2147483897" r:id="rId13"/>
    <p:sldMasterId id="2147483899" r:id="rId14"/>
    <p:sldMasterId id="2147483901" r:id="rId15"/>
    <p:sldMasterId id="2147483903" r:id="rId16"/>
    <p:sldMasterId id="2147483905" r:id="rId17"/>
    <p:sldMasterId id="2147483907" r:id="rId18"/>
    <p:sldMasterId id="2147483909" r:id="rId19"/>
    <p:sldMasterId id="2147483911" r:id="rId20"/>
    <p:sldMasterId id="2147483913" r:id="rId21"/>
    <p:sldMasterId id="2147483915" r:id="rId22"/>
    <p:sldMasterId id="2147483917" r:id="rId23"/>
    <p:sldMasterId id="2147483919" r:id="rId24"/>
    <p:sldMasterId id="2147483921" r:id="rId25"/>
    <p:sldMasterId id="2147483923" r:id="rId26"/>
    <p:sldMasterId id="2147483925" r:id="rId27"/>
    <p:sldMasterId id="2147484012" r:id="rId28"/>
    <p:sldMasterId id="2147484089" r:id="rId29"/>
    <p:sldMasterId id="2147484093" r:id="rId30"/>
    <p:sldMasterId id="2147484086" r:id="rId31"/>
    <p:sldMasterId id="2147483969" r:id="rId32"/>
    <p:sldMasterId id="2147483981" r:id="rId33"/>
    <p:sldMasterId id="2147484021" r:id="rId34"/>
    <p:sldMasterId id="2147483848" r:id="rId35"/>
    <p:sldMasterId id="2147484008" r:id="rId36"/>
    <p:sldMasterId id="2147483801" r:id="rId37"/>
    <p:sldMasterId id="2147483803" r:id="rId38"/>
    <p:sldMasterId id="2147484100" r:id="rId39"/>
    <p:sldMasterId id="2147484081" r:id="rId40"/>
    <p:sldMasterId id="2147483841" r:id="rId41"/>
    <p:sldMasterId id="2147484004" r:id="rId42"/>
    <p:sldMasterId id="2147483864" r:id="rId43"/>
    <p:sldMasterId id="2147483845" r:id="rId44"/>
    <p:sldMasterId id="2147483851" r:id="rId45"/>
    <p:sldMasterId id="2147484026" r:id="rId46"/>
    <p:sldMasterId id="2147484028" r:id="rId47"/>
    <p:sldMasterId id="2147484030" r:id="rId48"/>
    <p:sldMasterId id="2147484032" r:id="rId49"/>
    <p:sldMasterId id="2147484036" r:id="rId50"/>
    <p:sldMasterId id="2147484049" r:id="rId51"/>
    <p:sldMasterId id="2147484062" r:id="rId52"/>
    <p:sldMasterId id="2147484064" r:id="rId53"/>
    <p:sldMasterId id="2147484066" r:id="rId54"/>
    <p:sldMasterId id="2147484069" r:id="rId55"/>
    <p:sldMasterId id="2147484071" r:id="rId56"/>
  </p:sldMasterIdLst>
  <p:notesMasterIdLst>
    <p:notesMasterId r:id="rId83"/>
  </p:notesMasterIdLst>
  <p:handoutMasterIdLst>
    <p:handoutMasterId r:id="rId84"/>
  </p:handoutMasterIdLst>
  <p:sldIdLst>
    <p:sldId id="423" r:id="rId57"/>
    <p:sldId id="331" r:id="rId58"/>
    <p:sldId id="538" r:id="rId59"/>
    <p:sldId id="539" r:id="rId60"/>
    <p:sldId id="543" r:id="rId61"/>
    <p:sldId id="544" r:id="rId62"/>
    <p:sldId id="546" r:id="rId63"/>
    <p:sldId id="551" r:id="rId64"/>
    <p:sldId id="552" r:id="rId65"/>
    <p:sldId id="542" r:id="rId66"/>
    <p:sldId id="540" r:id="rId67"/>
    <p:sldId id="549" r:id="rId68"/>
    <p:sldId id="553" r:id="rId69"/>
    <p:sldId id="554" r:id="rId70"/>
    <p:sldId id="547" r:id="rId71"/>
    <p:sldId id="555" r:id="rId72"/>
    <p:sldId id="548" r:id="rId73"/>
    <p:sldId id="550" r:id="rId74"/>
    <p:sldId id="557" r:id="rId75"/>
    <p:sldId id="541" r:id="rId76"/>
    <p:sldId id="556" r:id="rId77"/>
    <p:sldId id="559" r:id="rId78"/>
    <p:sldId id="558" r:id="rId79"/>
    <p:sldId id="560" r:id="rId80"/>
    <p:sldId id="561" r:id="rId81"/>
    <p:sldId id="562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ýchozí oddíl" id="{9BF5345F-2A42-4932-84D9-BD7240B00561}">
          <p14:sldIdLst>
            <p14:sldId id="423"/>
            <p14:sldId id="331"/>
            <p14:sldId id="538"/>
            <p14:sldId id="539"/>
            <p14:sldId id="543"/>
            <p14:sldId id="544"/>
            <p14:sldId id="546"/>
            <p14:sldId id="551"/>
            <p14:sldId id="552"/>
            <p14:sldId id="542"/>
            <p14:sldId id="540"/>
            <p14:sldId id="549"/>
            <p14:sldId id="553"/>
            <p14:sldId id="554"/>
            <p14:sldId id="547"/>
            <p14:sldId id="555"/>
            <p14:sldId id="548"/>
            <p14:sldId id="550"/>
            <p14:sldId id="557"/>
            <p14:sldId id="541"/>
            <p14:sldId id="556"/>
            <p14:sldId id="559"/>
            <p14:sldId id="558"/>
            <p14:sldId id="560"/>
            <p14:sldId id="561"/>
            <p14:sldId id="562"/>
          </p14:sldIdLst>
        </p14:section>
        <p14:section name="Oddíl bez názvu" id="{0F489D9D-ABF7-4B5D-BF5A-70538FD72C1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849"/>
    <a:srgbClr val="999999"/>
    <a:srgbClr val="FF66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05589-F853-ED92-A992-E992F6FEAC96}" v="60" dt="2023-02-06T20:05:14.398"/>
    <p1510:client id="{8D2CB3BC-F1EA-0B3F-C017-164A84F82474}" v="1282" dt="2023-02-07T23:14:16.696"/>
    <p1510:client id="{B6E916F8-3CD7-471B-5523-FAF58A2B0BE4}" v="53" dt="2023-02-06T23:29:52.300"/>
    <p1510:client id="{BF923967-33A2-9444-DD8A-16422638E0CD}" v="3000" dt="2023-02-07T16:41:48.684"/>
    <p1510:client id="{FD858536-5E9E-E70B-130B-2EFA113CCAC9}" v="993" dt="2023-02-06T23:13:30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346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Master" Target="slideMasters/slideMaster39.xml"/><Relationship Id="rId47" Type="http://schemas.openxmlformats.org/officeDocument/2006/relationships/slideMaster" Target="slideMasters/slideMaster44.xml"/><Relationship Id="rId63" Type="http://schemas.openxmlformats.org/officeDocument/2006/relationships/slide" Target="slides/slide7.xml"/><Relationship Id="rId68" Type="http://schemas.openxmlformats.org/officeDocument/2006/relationships/slide" Target="slides/slide12.xml"/><Relationship Id="rId84" Type="http://schemas.openxmlformats.org/officeDocument/2006/relationships/handoutMaster" Target="handoutMasters/handoutMaster1.xml"/><Relationship Id="rId89" Type="http://schemas.microsoft.com/office/2015/10/relationships/revisionInfo" Target="revisionInfo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Master" Target="slideMasters/slideMaster29.xml"/><Relationship Id="rId37" Type="http://schemas.openxmlformats.org/officeDocument/2006/relationships/slideMaster" Target="slideMasters/slideMaster34.xml"/><Relationship Id="rId53" Type="http://schemas.openxmlformats.org/officeDocument/2006/relationships/slideMaster" Target="slideMasters/slideMaster50.xml"/><Relationship Id="rId58" Type="http://schemas.openxmlformats.org/officeDocument/2006/relationships/slide" Target="slides/slide2.xml"/><Relationship Id="rId74" Type="http://schemas.openxmlformats.org/officeDocument/2006/relationships/slide" Target="slides/slide18.xml"/><Relationship Id="rId79" Type="http://schemas.openxmlformats.org/officeDocument/2006/relationships/slide" Target="slides/slide23.xml"/><Relationship Id="rId5" Type="http://schemas.openxmlformats.org/officeDocument/2006/relationships/slideMaster" Target="slideMasters/slideMaster2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43" Type="http://schemas.openxmlformats.org/officeDocument/2006/relationships/slideMaster" Target="slideMasters/slideMaster40.xml"/><Relationship Id="rId48" Type="http://schemas.openxmlformats.org/officeDocument/2006/relationships/slideMaster" Target="slideMasters/slideMaster45.xml"/><Relationship Id="rId56" Type="http://schemas.openxmlformats.org/officeDocument/2006/relationships/slideMaster" Target="slideMasters/slideMaster53.xml"/><Relationship Id="rId64" Type="http://schemas.openxmlformats.org/officeDocument/2006/relationships/slide" Target="slides/slide8.xml"/><Relationship Id="rId69" Type="http://schemas.openxmlformats.org/officeDocument/2006/relationships/slide" Target="slides/slide13.xml"/><Relationship Id="rId77" Type="http://schemas.openxmlformats.org/officeDocument/2006/relationships/slide" Target="slides/slide21.xml"/><Relationship Id="rId8" Type="http://schemas.openxmlformats.org/officeDocument/2006/relationships/slideMaster" Target="slideMasters/slideMaster5.xml"/><Relationship Id="rId51" Type="http://schemas.openxmlformats.org/officeDocument/2006/relationships/slideMaster" Target="slideMasters/slideMaster48.xml"/><Relationship Id="rId72" Type="http://schemas.openxmlformats.org/officeDocument/2006/relationships/slide" Target="slides/slide16.xml"/><Relationship Id="rId80" Type="http://schemas.openxmlformats.org/officeDocument/2006/relationships/slide" Target="slides/slide24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Master" Target="slideMasters/slideMaster35.xml"/><Relationship Id="rId46" Type="http://schemas.openxmlformats.org/officeDocument/2006/relationships/slideMaster" Target="slideMasters/slideMaster43.xml"/><Relationship Id="rId59" Type="http://schemas.openxmlformats.org/officeDocument/2006/relationships/slide" Target="slides/slide3.xml"/><Relationship Id="rId67" Type="http://schemas.openxmlformats.org/officeDocument/2006/relationships/slide" Target="slides/slide11.xml"/><Relationship Id="rId20" Type="http://schemas.openxmlformats.org/officeDocument/2006/relationships/slideMaster" Target="slideMasters/slideMaster17.xml"/><Relationship Id="rId41" Type="http://schemas.openxmlformats.org/officeDocument/2006/relationships/slideMaster" Target="slideMasters/slideMaster38.xml"/><Relationship Id="rId54" Type="http://schemas.openxmlformats.org/officeDocument/2006/relationships/slideMaster" Target="slideMasters/slideMaster51.xml"/><Relationship Id="rId62" Type="http://schemas.openxmlformats.org/officeDocument/2006/relationships/slide" Target="slides/slide6.xml"/><Relationship Id="rId70" Type="http://schemas.openxmlformats.org/officeDocument/2006/relationships/slide" Target="slides/slide14.xml"/><Relationship Id="rId75" Type="http://schemas.openxmlformats.org/officeDocument/2006/relationships/slide" Target="slides/slide19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Master" Target="slideMasters/slideMaster33.xml"/><Relationship Id="rId49" Type="http://schemas.openxmlformats.org/officeDocument/2006/relationships/slideMaster" Target="slideMasters/slideMaster46.xml"/><Relationship Id="rId57" Type="http://schemas.openxmlformats.org/officeDocument/2006/relationships/slide" Target="slides/slide1.xml"/><Relationship Id="rId10" Type="http://schemas.openxmlformats.org/officeDocument/2006/relationships/slideMaster" Target="slideMasters/slideMaster7.xml"/><Relationship Id="rId31" Type="http://schemas.openxmlformats.org/officeDocument/2006/relationships/slideMaster" Target="slideMasters/slideMaster28.xml"/><Relationship Id="rId44" Type="http://schemas.openxmlformats.org/officeDocument/2006/relationships/slideMaster" Target="slideMasters/slideMaster41.xml"/><Relationship Id="rId52" Type="http://schemas.openxmlformats.org/officeDocument/2006/relationships/slideMaster" Target="slideMasters/slideMaster49.xml"/><Relationship Id="rId60" Type="http://schemas.openxmlformats.org/officeDocument/2006/relationships/slide" Target="slides/slide4.xml"/><Relationship Id="rId65" Type="http://schemas.openxmlformats.org/officeDocument/2006/relationships/slide" Target="slides/slide9.xml"/><Relationship Id="rId73" Type="http://schemas.openxmlformats.org/officeDocument/2006/relationships/slide" Target="slides/slide17.xml"/><Relationship Id="rId78" Type="http://schemas.openxmlformats.org/officeDocument/2006/relationships/slide" Target="slides/slide22.xml"/><Relationship Id="rId81" Type="http://schemas.openxmlformats.org/officeDocument/2006/relationships/slide" Target="slides/slide25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Master" Target="slideMasters/slideMaster36.xml"/><Relationship Id="rId34" Type="http://schemas.openxmlformats.org/officeDocument/2006/relationships/slideMaster" Target="slideMasters/slideMaster31.xml"/><Relationship Id="rId50" Type="http://schemas.openxmlformats.org/officeDocument/2006/relationships/slideMaster" Target="slideMasters/slideMaster47.xml"/><Relationship Id="rId55" Type="http://schemas.openxmlformats.org/officeDocument/2006/relationships/slideMaster" Target="slideMasters/slideMaster52.xml"/><Relationship Id="rId76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15.xml"/><Relationship Id="rId2" Type="http://schemas.openxmlformats.org/officeDocument/2006/relationships/customXml" Target="../customXml/item2.xml"/><Relationship Id="rId29" Type="http://schemas.openxmlformats.org/officeDocument/2006/relationships/slideMaster" Target="slideMasters/slideMaster26.xml"/><Relationship Id="rId24" Type="http://schemas.openxmlformats.org/officeDocument/2006/relationships/slideMaster" Target="slideMasters/slideMaster21.xml"/><Relationship Id="rId40" Type="http://schemas.openxmlformats.org/officeDocument/2006/relationships/slideMaster" Target="slideMasters/slideMaster37.xml"/><Relationship Id="rId45" Type="http://schemas.openxmlformats.org/officeDocument/2006/relationships/slideMaster" Target="slideMasters/slideMaster42.xml"/><Relationship Id="rId66" Type="http://schemas.openxmlformats.org/officeDocument/2006/relationships/slide" Target="slides/slide10.xml"/><Relationship Id="rId87" Type="http://schemas.openxmlformats.org/officeDocument/2006/relationships/theme" Target="theme/theme1.xml"/><Relationship Id="rId61" Type="http://schemas.openxmlformats.org/officeDocument/2006/relationships/slide" Target="slides/slide5.xml"/><Relationship Id="rId82" Type="http://schemas.openxmlformats.org/officeDocument/2006/relationships/slide" Target="slides/slide26.xml"/><Relationship Id="rId19" Type="http://schemas.openxmlformats.org/officeDocument/2006/relationships/slideMaster" Target="slideMasters/slideMaster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B55777F-B48F-4B89-8298-208665AAA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2A8005A-A7A5-4510-A432-CD0FA1655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D1D8-84C3-4437-8A83-BB7C8091D1DF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8C7BA0-1FEB-4318-AE18-AC8A23775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0EC3443-F7F5-470D-89A6-7DDA028016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08EE6-4D9F-4442-B30C-54DB324F76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3974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24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1587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762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278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1689861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020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30014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0622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06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6353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27174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6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874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0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418283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63498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021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46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5759355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7073242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908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9904807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766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5416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1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8097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0164DD-07A8-4A15-AB3B-C18B74E0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24CF097-0670-484D-9699-7D24E774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136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683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4593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885825"/>
            <a:ext cx="2741600" cy="235142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133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6237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416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94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7904563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50957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959078"/>
            <a:ext cx="3654425" cy="172416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383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8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8832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927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3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690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123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028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129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427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03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9328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353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0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17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331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04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CCC746AD-E715-42B8-9192-7ED80B3CB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026" y="2385866"/>
            <a:ext cx="5874237" cy="511410"/>
          </a:xfrm>
          <a:prstGeom prst="rect">
            <a:avLst/>
          </a:prstGeom>
        </p:spPr>
        <p:txBody>
          <a:bodyPr anchor="t"/>
          <a:lstStyle>
            <a:lvl1pPr algn="ctr">
              <a:defRPr sz="2100" b="1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01950789-C0D2-4E78-9A29-F9073E21C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026" y="2933371"/>
            <a:ext cx="5874237" cy="3238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35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01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03CA5351-26D7-4B14-9996-542111BB5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026" y="2385866"/>
            <a:ext cx="5874237" cy="511410"/>
          </a:xfrm>
          <a:prstGeom prst="rect">
            <a:avLst/>
          </a:prstGeom>
        </p:spPr>
        <p:txBody>
          <a:bodyPr anchor="t"/>
          <a:lstStyle>
            <a:lvl1pPr algn="ctr">
              <a:defRPr sz="2100" b="1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2187035E-619E-4924-B1B3-832B4DE31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026" y="2933371"/>
            <a:ext cx="5874237" cy="3238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214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03CA5351-26D7-4B14-9996-542111BB5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026" y="2385866"/>
            <a:ext cx="5874237" cy="511410"/>
          </a:xfrm>
          <a:prstGeom prst="rect">
            <a:avLst/>
          </a:prstGeom>
        </p:spPr>
        <p:txBody>
          <a:bodyPr anchor="t"/>
          <a:lstStyle>
            <a:lvl1pPr algn="ctr">
              <a:defRPr sz="2400" b="1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2187035E-619E-4924-B1B3-832B4DE31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026" y="2933371"/>
            <a:ext cx="5874237" cy="3238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35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81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6DDC64EB-F7A4-49A6-A6A5-2172F4C0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3425017" cy="499304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obsah 6">
            <a:extLst>
              <a:ext uri="{FF2B5EF4-FFF2-40B4-BE49-F238E27FC236}">
                <a16:creationId xmlns:a16="http://schemas.microsoft.com/office/drawing/2014/main" id="{0BC1F05A-7FBC-447E-8261-E7E7F6B2B2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1" y="1001019"/>
            <a:ext cx="3311721" cy="5957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108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B28DF10-5F00-4E83-A310-85E35C49040F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8D967974-04E6-4816-BDB2-49EDEF7F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038" y="1967630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  <p:sp>
        <p:nvSpPr>
          <p:cNvPr id="18" name="Nadpis 2">
            <a:extLst>
              <a:ext uri="{FF2B5EF4-FFF2-40B4-BE49-F238E27FC236}">
                <a16:creationId xmlns:a16="http://schemas.microsoft.com/office/drawing/2014/main" id="{48B3EEE9-08E0-41D7-80D9-37702D5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89008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065286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732410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ký objekt 4">
            <a:extLst>
              <a:ext uri="{FF2B5EF4-FFF2-40B4-BE49-F238E27FC236}">
                <a16:creationId xmlns:a16="http://schemas.microsoft.com/office/drawing/2014/main" id="{981CE07F-CF24-44F6-B2D7-84D0EF4B73A1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12" name="Nadpis 11">
            <a:extLst>
              <a:ext uri="{FF2B5EF4-FFF2-40B4-BE49-F238E27FC236}">
                <a16:creationId xmlns:a16="http://schemas.microsoft.com/office/drawing/2014/main" id="{2312898A-78BA-49DE-9A8B-809ED59F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5246198" cy="5477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587417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194632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95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5D03193-457B-4071-839C-F883310BD47E}"/>
              </a:ext>
            </a:extLst>
          </p:cNvPr>
          <p:cNvSpPr/>
          <p:nvPr userDrawn="1"/>
        </p:nvSpPr>
        <p:spPr>
          <a:xfrm>
            <a:off x="5305371" y="1506646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81FF451A-139B-40CE-ACB9-8EE1C413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00" y="298800"/>
            <a:ext cx="4880571" cy="414435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21E51CA4-9E3F-4435-80A9-721B182B6E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4888192" cy="49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5015294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634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31725DD6-6E28-4EA5-B644-CF3100DB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882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01F0E38E-E2D5-43D8-B207-6C3B694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1955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10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9D86FB-7CA6-BE18-779A-C800353C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5" y="1860231"/>
            <a:ext cx="3413760" cy="277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cs-CZ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89BC68E9-20EB-4DB1-BB76-00C4AA2E2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105" y="773906"/>
            <a:ext cx="2718435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354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D99083D0-664F-40EE-82B8-29042F261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540" y="171116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D54F0F88-9A77-4553-8B2A-BEC0CB3E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540" y="301847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47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48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6088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D99083D0-664F-40EE-82B8-29042F261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720" y="121586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D54F0F88-9A77-4553-8B2A-BEC0CB3E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8720" y="2446022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871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3101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8470" y="122613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8470" y="242601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2440" y="1801204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440" y="1246133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0462BA5C-3ED4-476A-BA73-B0FCD0A4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02" y="624840"/>
            <a:ext cx="3645998" cy="598746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0577068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9581" y="1292995"/>
            <a:ext cx="5390978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31AE3C58-81BC-4343-8E18-093FB379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" y="635793"/>
            <a:ext cx="3448050" cy="602140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0334644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5C254B-4E9B-452E-B0DD-5178A6F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314777"/>
            <a:ext cx="2571578" cy="85549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50429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9405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5569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98800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3974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825538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40257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5874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4407998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75226" y="1003112"/>
            <a:ext cx="3654425" cy="165626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167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734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3867983-393B-4B61-9038-79593B1E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90411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733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237410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260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838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177974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745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1329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15247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4740" y="3427757"/>
            <a:ext cx="276606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0800" y="3427757"/>
            <a:ext cx="22669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099310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34740" y="1049005"/>
            <a:ext cx="503301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4740" y="622509"/>
            <a:ext cx="503301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677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41155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02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618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35059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67100" y="866275"/>
            <a:ext cx="520065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668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307449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3427757"/>
            <a:ext cx="182880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0800" y="3427757"/>
            <a:ext cx="22669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2828346"/>
            <a:ext cx="3021330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049005"/>
            <a:ext cx="409575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622509"/>
            <a:ext cx="409575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371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331833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6451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325737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32020" y="866275"/>
            <a:ext cx="393573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162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631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956197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93341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200977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24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532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57459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347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A2452866-1325-41F6-9FAD-DEC1A328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Zástupný symbol pro obsah 6">
            <a:extLst>
              <a:ext uri="{FF2B5EF4-FFF2-40B4-BE49-F238E27FC236}">
                <a16:creationId xmlns:a16="http://schemas.microsoft.com/office/drawing/2014/main" id="{C44D9548-537B-4A7C-8982-1B11DE5F93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36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6340946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719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49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62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83" y="1129294"/>
            <a:ext cx="8206568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677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81402"/>
            <a:ext cx="5759355" cy="282313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42871768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2183126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879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90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277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626158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726B3066-00E9-4C2C-B8C3-A35084BE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2227710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060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481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8206569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4110231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183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4866037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54588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495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17004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993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088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7554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59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475672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049005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1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7850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741224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866275"/>
            <a:ext cx="430530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550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5843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847508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984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png"/><Relationship Id="rId5" Type="http://schemas.openxmlformats.org/officeDocument/2006/relationships/image" Target="../media/image29.svg"/><Relationship Id="rId4" Type="http://schemas.openxmlformats.org/officeDocument/2006/relationships/image" Target="../media/image26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theme" Target="../theme/theme28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heme" Target="../theme/theme2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heme" Target="../theme/theme30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svg"/><Relationship Id="rId5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microsoft.com/office/2007/relationships/hdphoto" Target="../media/hdphoto1.wdp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heme" Target="../theme/theme3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.svg"/><Relationship Id="rId5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microsoft.com/office/2007/relationships/hdphoto" Target="../media/hdphoto1.wdp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theme" Target="../theme/theme3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3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3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51.xml"/><Relationship Id="rId9" Type="http://schemas.openxmlformats.org/officeDocument/2006/relationships/image" Target="../media/image4.svg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theme" Target="../theme/theme3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theme" Target="../theme/theme3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heme" Target="../theme/theme38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27.sv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26.png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theme" Target="../theme/theme41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4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92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9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theme" Target="../theme/theme46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47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27.sv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26.png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1.xml.rels><?xml version="1.0" encoding="UTF-8" standalone="yes"?>
<Relationships xmlns="http://schemas.openxmlformats.org/package/2006/relationships"><Relationship Id="rId3" Type="http://schemas.openxmlformats.org/officeDocument/2006/relationships/theme" Target="../theme/theme51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8.xml"/><Relationship Id="rId7" Type="http://schemas.openxmlformats.org/officeDocument/2006/relationships/theme" Target="../theme/theme53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0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29.xml"/><Relationship Id="rId9" Type="http://schemas.openxmlformats.org/officeDocument/2006/relationships/image" Target="../media/image4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>
                <a:solidFill>
                  <a:schemeClr val="bg1"/>
                </a:solidFill>
              </a:rPr>
              <a:t>Člen skupiny SUDOP GROUP</a:t>
            </a:r>
            <a:endParaRPr lang="en-GB" sz="90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3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97" r:id="rId2"/>
    <p:sldLayoutId id="2147484098" r:id="rId3"/>
    <p:sldLayoutId id="2147484099" r:id="rId4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1CD968DA-594D-462B-9CE8-3A804742A1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" y="0"/>
            <a:ext cx="914045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F2F5351-9B07-4FCB-A547-D680B37059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8FAC8D3-6758-40A5-BBC6-66524C71D711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7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B2CD5E86-84CB-40F8-8691-6B1D1B3AA6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" y="0"/>
            <a:ext cx="9136901" cy="5143500"/>
          </a:xfrm>
          <a:prstGeom prst="rect">
            <a:avLst/>
          </a:prstGeom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35EC1A0C-39CB-4B03-A7F1-7AB6C281F1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659A8FB-EC19-4C09-82EF-E95F844C2E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9E35D46-F113-4F0B-AC2B-F16B96B6FED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5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230AEF0E-C9A8-42D5-8C1D-4445197405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E86F4339-B903-488D-B741-EFF03DB3A49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EBB7A2FE-418D-4357-BAC5-F7F26623DCB4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3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210675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291114-073A-47E7-B457-0D025FA8074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9D44DB79-914F-4977-933C-5BF1C53CF654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43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5A88FA-B746-4554-8B41-335A7308D5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6FA44F6-DFD0-4071-BB00-50E8DA163CEB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6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A3EDB41-8029-4853-845D-18DDE7AAEFF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514401C3-BEE9-4B49-A605-7DB26FA645AC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" y="1"/>
            <a:ext cx="9192652" cy="5143499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AB8DB9C-FCD5-4338-B805-60C011A46E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67956E5-F80A-4A65-AC12-38FC719E946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518AB19-EAA2-4D3C-BE32-24B5E931D66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B98805A6-F24B-4F8B-969E-71BF37CDAA11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5CD8CF31-0B12-4F5F-B070-17E0A9122C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E2C7FFB-33A8-4B2F-BE33-94BEB14EFFBC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4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652988B-11C4-4E8A-AD65-9E57B9630F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93D6B4D-1DDD-4CFE-8755-9A7B9E5084A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58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0A6E87D5-F944-488A-8773-83DFBD488C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" y="0"/>
            <a:ext cx="9139814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41E1FAA-3BAE-4B7D-9E65-ADB62842B9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5B11C4A7-F5A7-4790-8A22-A5076616E44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6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>
            <a:extLst>
              <a:ext uri="{FF2B5EF4-FFF2-40B4-BE49-F238E27FC236}">
                <a16:creationId xmlns:a16="http://schemas.microsoft.com/office/drawing/2014/main" id="{EDF85D8E-C081-45C3-B3AC-EB1E005C80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633" y="0"/>
            <a:ext cx="9144002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12592" y="0"/>
            <a:ext cx="9144002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4619B8F-C4BB-457C-BEE0-D307CC2342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9413A4D-CAE5-433F-AF70-93CF0A55535E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4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1E3A8CA9-9554-40D1-99DD-83954DD50C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3"/>
            <a:ext cx="9144000" cy="5143500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3152316D-481A-4AB6-B33F-BF54B54037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57" y="4227911"/>
            <a:ext cx="1920244" cy="921717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00A3319-D2E6-442F-B814-892B5E36B81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1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2DBDEBE9-FB23-4ED3-9C56-FEDA8CA549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" y="0"/>
            <a:ext cx="9140450" cy="51435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B48C1EC-9CC6-443D-9CE6-3838CEAB16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57" y="4227911"/>
            <a:ext cx="1920244" cy="92171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AE3FEBC-5B3A-43FC-BA44-D62F1799428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6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4CFD75C-FFD4-4232-B639-0101661FFE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DD7A3F2B-E200-455C-8139-B3C0F17A6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56" y="4221783"/>
            <a:ext cx="1920244" cy="921717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7182DA5B-DEBF-4B1D-A1B5-F22A85E38B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8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91BD64-D182-41A9-9413-6CE0781F8D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0362"/>
            <a:ext cx="4244077" cy="515386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AE64421-32B5-43DC-9D98-236FCC4704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exteriér&#10;&#10;Popis byl vytvořen automaticky">
            <a:extLst>
              <a:ext uri="{FF2B5EF4-FFF2-40B4-BE49-F238E27FC236}">
                <a16:creationId xmlns:a16="http://schemas.microsoft.com/office/drawing/2014/main" id="{93AF6759-7C87-47C6-80F4-989D4B8B23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FE0D8B2-76F2-41C6-8AFA-CDABE7E5539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935D42-532A-4B58-BAFF-FABFA996B0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pic>
        <p:nvPicPr>
          <p:cNvPr id="9" name="Obrázek 8" descr="Obsah obrázku objekt v exteriéru&#10;&#10;Popis byl vytvořen automaticky">
            <a:extLst>
              <a:ext uri="{FF2B5EF4-FFF2-40B4-BE49-F238E27FC236}">
                <a16:creationId xmlns:a16="http://schemas.microsoft.com/office/drawing/2014/main" id="{FA7BAE97-FFC9-4A2B-A3E8-7F6D001308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4E05DF2-9408-4AFF-A752-6AC067BBAB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0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ky&#10;&#10;Popis byl vytvořen automaticky">
            <a:extLst>
              <a:ext uri="{FF2B5EF4-FFF2-40B4-BE49-F238E27FC236}">
                <a16:creationId xmlns:a16="http://schemas.microsoft.com/office/drawing/2014/main" id="{3B69105B-FE4F-4595-BC6A-EEED94F21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9E50787-D277-43E3-92FB-91C71B428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pták, letící, exteriér, hejno&#10;&#10;Popis byl vytvořen automaticky">
            <a:extLst>
              <a:ext uri="{FF2B5EF4-FFF2-40B4-BE49-F238E27FC236}">
                <a16:creationId xmlns:a16="http://schemas.microsoft.com/office/drawing/2014/main" id="{C2760DC1-AAAA-44D0-BEEF-E8FD2FA25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6723" r="33165" b="6553"/>
          <a:stretch/>
        </p:blipFill>
        <p:spPr>
          <a:xfrm>
            <a:off x="-15240" y="0"/>
            <a:ext cx="9159240" cy="514350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3F481B-214D-F030-4ACF-E4644517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B21BA-ECBB-48EA-899B-EBC035B363D5}" type="datetimeFigureOut">
              <a:rPr lang="cs-CZ" smtClean="0"/>
              <a:t>07.02.2023</a:t>
            </a:fld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3D299AC-6BAA-8564-89AC-68AA045484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5240" y="7620"/>
            <a:ext cx="5173980" cy="514350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E6E9AB9-C464-48D2-8BDF-0471BFDDF3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72AC0D-434C-4FFD-BA1A-12C9DA258F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89BCFDB-9CA7-44E1-8943-F0DB891D0B5E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3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obloha, exteriér, hora, tráva&#10;&#10;Popis byl vytvořen automaticky">
            <a:extLst>
              <a:ext uri="{FF2B5EF4-FFF2-40B4-BE49-F238E27FC236}">
                <a16:creationId xmlns:a16="http://schemas.microsoft.com/office/drawing/2014/main" id="{D75A5EDA-1BA5-4058-9C0D-379C2D3778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7B4E42E6-ED2A-4DCD-B7B2-83EB9EA93F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756" y="4221783"/>
            <a:ext cx="1920244" cy="92171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4E792129-88BA-4F82-9F45-A79B3216F3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8" y="4622400"/>
            <a:ext cx="850046" cy="255512"/>
          </a:xfrm>
          <a:prstGeom prst="rect">
            <a:avLst/>
          </a:prstGeom>
        </p:spPr>
      </p:pic>
      <p:pic>
        <p:nvPicPr>
          <p:cNvPr id="6" name="Obrázek 5" descr="Obsah obrázku silueta, klipart&#10;&#10;Popis byl vytvořen automaticky">
            <a:extLst>
              <a:ext uri="{FF2B5EF4-FFF2-40B4-BE49-F238E27FC236}">
                <a16:creationId xmlns:a16="http://schemas.microsoft.com/office/drawing/2014/main" id="{240689E9-28F4-49EB-832A-C9679C0E3CD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8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528" y="1203960"/>
            <a:ext cx="3940271" cy="32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obloha, exteriér, hora, tráva&#10;&#10;Popis byl vytvořen automaticky">
            <a:extLst>
              <a:ext uri="{FF2B5EF4-FFF2-40B4-BE49-F238E27FC236}">
                <a16:creationId xmlns:a16="http://schemas.microsoft.com/office/drawing/2014/main" id="{D75A5EDA-1BA5-4058-9C0D-379C2D3778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7B4E42E6-ED2A-4DCD-B7B2-83EB9EA93F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756" y="4228710"/>
            <a:ext cx="1920244" cy="92171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4E792129-88BA-4F82-9F45-A79B3216F3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8" y="4622400"/>
            <a:ext cx="850046" cy="255512"/>
          </a:xfrm>
          <a:prstGeom prst="rect">
            <a:avLst/>
          </a:prstGeom>
        </p:spPr>
      </p:pic>
      <p:pic>
        <p:nvPicPr>
          <p:cNvPr id="6" name="Obrázek 5" descr="Obsah obrázku silueta, klipart&#10;&#10;Popis byl vytvořen automaticky">
            <a:extLst>
              <a:ext uri="{FF2B5EF4-FFF2-40B4-BE49-F238E27FC236}">
                <a16:creationId xmlns:a16="http://schemas.microsoft.com/office/drawing/2014/main" id="{29DC0E38-0268-41F2-BD75-6F38FAC375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8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107" y="953264"/>
            <a:ext cx="3940271" cy="32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6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82716251-B5B8-4585-B4B2-4D516BC04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569326" cy="5143500"/>
          </a:xfrm>
          <a:prstGeom prst="rect">
            <a:avLst/>
          </a:prstGeom>
        </p:spPr>
      </p:pic>
      <p:pic>
        <p:nvPicPr>
          <p:cNvPr id="4" name="Obrázek 8">
            <a:extLst>
              <a:ext uri="{FF2B5EF4-FFF2-40B4-BE49-F238E27FC236}">
                <a16:creationId xmlns:a16="http://schemas.microsoft.com/office/drawing/2014/main" id="{0EFAFEBF-9D00-4D48-8607-73A1758E07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5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6" name="Obrázek 8">
            <a:extLst>
              <a:ext uri="{FF2B5EF4-FFF2-40B4-BE49-F238E27FC236}">
                <a16:creationId xmlns:a16="http://schemas.microsoft.com/office/drawing/2014/main" id="{7D63828A-48A7-47EB-9118-EB96A0DC0F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9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1958" y="0"/>
            <a:ext cx="4092042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5BDD510-5EB1-48D4-8DC4-0681B0A617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59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07459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DA3E677-B5C7-4C8D-BFBE-AC4E4CD744C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2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4938627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8" name="Grafický objekt 4">
            <a:extLst>
              <a:ext uri="{FF2B5EF4-FFF2-40B4-BE49-F238E27FC236}">
                <a16:creationId xmlns:a16="http://schemas.microsoft.com/office/drawing/2014/main" id="{6829C4D7-390B-4861-AE28-E2177C0832D3}"/>
              </a:ext>
            </a:extLst>
          </p:cNvPr>
          <p:cNvSpPr/>
          <p:nvPr userDrawn="1"/>
        </p:nvSpPr>
        <p:spPr>
          <a:xfrm rot="10800000" flipH="1" flipV="1">
            <a:off x="5569433" y="2299855"/>
            <a:ext cx="3574567" cy="2843645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52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fický objekt 4">
            <a:extLst>
              <a:ext uri="{FF2B5EF4-FFF2-40B4-BE49-F238E27FC236}">
                <a16:creationId xmlns:a16="http://schemas.microsoft.com/office/drawing/2014/main" id="{6A04B5EE-443E-4FA1-B0E4-1C6BC765B694}"/>
              </a:ext>
            </a:extLst>
          </p:cNvPr>
          <p:cNvSpPr/>
          <p:nvPr userDrawn="1"/>
        </p:nvSpPr>
        <p:spPr>
          <a:xfrm rot="10800000" flipH="1" flipV="1">
            <a:off x="5311272" y="1497799"/>
            <a:ext cx="3832728" cy="2991073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3" y="1129294"/>
            <a:ext cx="4590877" cy="326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Obrázek 8">
            <a:extLst>
              <a:ext uri="{FF2B5EF4-FFF2-40B4-BE49-F238E27FC236}">
                <a16:creationId xmlns:a16="http://schemas.microsoft.com/office/drawing/2014/main" id="{4DE237E8-BAF7-4957-83B4-6E2DC0B10E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4" name="Obrázek 8">
            <a:extLst>
              <a:ext uri="{FF2B5EF4-FFF2-40B4-BE49-F238E27FC236}">
                <a16:creationId xmlns:a16="http://schemas.microsoft.com/office/drawing/2014/main" id="{A46264C7-37C7-480C-A611-B16A44BB2E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FA89A29F-0B42-4356-9B83-2DC6CE4D3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4572000" cy="5145449"/>
          </a:xfrm>
          <a:prstGeom prst="rect">
            <a:avLst/>
          </a:prstGeom>
        </p:spPr>
      </p:pic>
      <p:pic>
        <p:nvPicPr>
          <p:cNvPr id="5" name="Obrázek 8">
            <a:extLst>
              <a:ext uri="{FF2B5EF4-FFF2-40B4-BE49-F238E27FC236}">
                <a16:creationId xmlns:a16="http://schemas.microsoft.com/office/drawing/2014/main" id="{D50B7271-11CE-4B12-B309-035F5B26CE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4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230C63E3-DFCD-4C10-AB85-8357AF0B6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801" y="0"/>
            <a:ext cx="6811199" cy="51435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8CFDC34B-D600-48EA-99FE-C33A5A4D82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3296412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9EF0B6E-8DA4-41E9-875E-F65318C2D4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72A994A-01BB-4612-AEE5-D532AE02D596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E9A0089-032F-44A8-9402-91BB8F87213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5" name="Obrázek 8">
            <a:extLst>
              <a:ext uri="{FF2B5EF4-FFF2-40B4-BE49-F238E27FC236}">
                <a16:creationId xmlns:a16="http://schemas.microsoft.com/office/drawing/2014/main" id="{7FAB0E50-A79D-4D69-B0E9-55F1C0290C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998" r:id="rId2"/>
    <p:sldLayoutId id="2147483847" r:id="rId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2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177B6EF-B761-4AB2-8408-D737DDD51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1" y="0"/>
            <a:ext cx="4431323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1034CEF-57A2-4DB6-A514-BDE3314213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1765189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577977" y="2630014"/>
            <a:ext cx="2097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050" spc="23" baseline="0">
                <a:solidFill>
                  <a:schemeClr val="bg1"/>
                </a:solidFill>
              </a:rPr>
              <a:t>Člen skupiny SUDOP GROUP</a:t>
            </a:r>
            <a:endParaRPr lang="en-GB" sz="10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0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>
                <a:solidFill>
                  <a:schemeClr val="bg1"/>
                </a:solidFill>
              </a:rPr>
              <a:t>Člen skupiny SUDOP GROUP</a:t>
            </a:r>
            <a:endParaRPr lang="en-GB" sz="90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4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8">
            <a:extLst>
              <a:ext uri="{FF2B5EF4-FFF2-40B4-BE49-F238E27FC236}">
                <a16:creationId xmlns:a16="http://schemas.microsoft.com/office/drawing/2014/main" id="{255BAD74-0CD5-48C9-9429-AC36DE1B28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AEF5AD9-422F-4F03-8640-C9578C1C743E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rgbClr val="FF6600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3108"/>
            <a:ext cx="1771650" cy="85039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3925FE3-088E-4DCD-B7BB-610829274CB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AF3C5509-49A1-4B33-86F8-86F30CC40B9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chemeClr val="bg1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4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97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869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0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70487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2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4329" y="0"/>
            <a:ext cx="7129672" cy="5143500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3A8CB0D6-DC47-487A-9547-1B91F90BBD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"/>
            <a:ext cx="3298005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DE687A4-EB83-4FAD-B6A6-5524DDA1080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D2C14D55-71B3-4672-BDAC-AB1192589293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9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908666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7" name="Obrázek 8">
            <a:extLst>
              <a:ext uri="{FF2B5EF4-FFF2-40B4-BE49-F238E27FC236}">
                <a16:creationId xmlns:a16="http://schemas.microsoft.com/office/drawing/2014/main" id="{E7C5C3FF-F0DA-455D-95E5-5D0A4B5D4C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051DB8A-6F61-4424-9621-FF8616260A4A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rgbClr val="FF6600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23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3365" y="0"/>
            <a:ext cx="4090636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F6A7404-C187-4B84-A42B-FC922C6A0A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E4F41A-1BDB-4368-BBCF-6F5D6F2CB0E4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chemeClr val="bg1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82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14387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2F418B7-0220-45F1-A53F-20FEF132BC0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0286E97C-C813-4155-A495-58471664FA3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chemeClr val="bg1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95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9526275A-6F34-4D62-9E4A-09AA1367AB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DAB1BA9-C829-402B-BD3A-AA49BF53F43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8DBCD1B-E13B-46A7-B1BC-9EFF20B0DCCB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3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A9DC7B7-C7BE-4BF1-885D-974D9E6E65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63BD778-B368-4F83-8B92-86137CCC68DA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8639729-8AF9-4EAB-9140-67B0E28AE7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19C2B4E-0384-4B07-95C0-28064C68AF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7A5E6A1E-2EA4-4D44-8BA6-039CAE78809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9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08C34C06-0923-43EC-8BBD-EE23A91151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33E58F6-9332-4410-9D83-F681F00129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85B54E0-E83E-4315-8FA2-7011AF5DAD17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3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12factor.net/config" TargetMode="Externa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12factor.net/backing-services" TargetMode="External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bit-cloud-solutions/azure-kubernetes-training.git" TargetMode="Externa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Azure </a:t>
            </a:r>
            <a:r>
              <a:rPr lang="cs-CZ" dirty="0" err="1">
                <a:cs typeface="Calibri"/>
              </a:rPr>
              <a:t>Container</a:t>
            </a:r>
            <a:r>
              <a:rPr lang="cs-CZ" dirty="0">
                <a:cs typeface="Calibri"/>
              </a:rPr>
              <a:t> Registry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3872693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cs typeface="Calibri Light"/>
              </a:rPr>
              <a:t>Služba MS cloudu umožňující uložení a další použití obrazu kontejneru</a:t>
            </a: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kompatibilní</a:t>
            </a:r>
          </a:p>
          <a:p>
            <a:r>
              <a:rPr lang="cs-CZ" dirty="0">
                <a:cs typeface="Calibri Light"/>
              </a:rPr>
              <a:t>Registr vytvoříme v Azure Portálu (</a:t>
            </a:r>
            <a:r>
              <a:rPr lang="cs-CZ" dirty="0">
                <a:cs typeface="Calibri Light"/>
                <a:hlinkClick r:id="rId2"/>
              </a:rPr>
              <a:t>https://portal.azure.com/</a:t>
            </a:r>
            <a:r>
              <a:rPr lang="cs-CZ" dirty="0">
                <a:cs typeface="Calibri Light"/>
              </a:rPr>
              <a:t>)</a:t>
            </a:r>
          </a:p>
          <a:p>
            <a:pPr marL="385445" lvl="1" indent="-128270"/>
            <a:r>
              <a:rPr lang="cs-CZ" dirty="0">
                <a:cs typeface="Calibri Light"/>
              </a:rPr>
              <a:t>Rychlý start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Přístupové klíče, Uživatel s rolí správce</a:t>
            </a:r>
          </a:p>
          <a:p>
            <a:endParaRPr lang="cs-CZ" dirty="0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az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acr</a:t>
            </a:r>
            <a:r>
              <a:rPr lang="cs-CZ" dirty="0">
                <a:latin typeface="Consolas"/>
                <a:cs typeface="Calibri Light"/>
              </a:rPr>
              <a:t> login --</a:t>
            </a:r>
            <a:r>
              <a:rPr lang="cs-CZ" dirty="0" err="1">
                <a:latin typeface="Consolas"/>
                <a:cs typeface="Calibri Light"/>
              </a:rPr>
              <a:t>name</a:t>
            </a:r>
            <a:r>
              <a:rPr lang="cs-CZ" dirty="0">
                <a:latin typeface="Consolas"/>
                <a:cs typeface="Calibri Light"/>
              </a:rPr>
              <a:t> backend001 # </a:t>
            </a:r>
            <a:r>
              <a:rPr lang="cs-CZ" dirty="0">
                <a:latin typeface="Consolas"/>
                <a:ea typeface="+mj-lt"/>
                <a:cs typeface="+mj-lt"/>
              </a:rPr>
              <a:t>viz. přístupové klíče</a:t>
            </a: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tag </a:t>
            </a:r>
            <a:r>
              <a:rPr lang="cs-CZ" dirty="0" err="1">
                <a:latin typeface="Consolas"/>
                <a:ea typeface="+mj-lt"/>
                <a:cs typeface="+mj-lt"/>
              </a:rPr>
              <a:t>backend</a:t>
            </a:r>
            <a:r>
              <a:rPr lang="cs-CZ" dirty="0">
                <a:latin typeface="Consolas"/>
                <a:ea typeface="+mj-lt"/>
                <a:cs typeface="+mj-lt"/>
              </a:rPr>
              <a:t> backend001.azurecr.io/</a:t>
            </a:r>
            <a:r>
              <a:rPr lang="cs-CZ" dirty="0" err="1">
                <a:latin typeface="Consolas"/>
                <a:ea typeface="+mj-lt"/>
                <a:cs typeface="+mj-lt"/>
              </a:rPr>
              <a:t>backend</a:t>
            </a:r>
            <a:endParaRPr lang="cs-CZ" dirty="0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push</a:t>
            </a:r>
            <a:r>
              <a:rPr lang="cs-CZ" dirty="0">
                <a:latin typeface="Consolas"/>
                <a:ea typeface="+mj-lt"/>
                <a:cs typeface="+mj-lt"/>
              </a:rPr>
              <a:t> backend001.azurecr.io/</a:t>
            </a:r>
            <a:r>
              <a:rPr lang="cs-CZ" dirty="0" err="1">
                <a:latin typeface="Consolas"/>
                <a:ea typeface="+mj-lt"/>
                <a:cs typeface="+mj-lt"/>
              </a:rPr>
              <a:t>backend</a:t>
            </a:r>
            <a:endParaRPr lang="cs-CZ" dirty="0" err="1">
              <a:latin typeface="Consolas"/>
            </a:endParaRPr>
          </a:p>
        </p:txBody>
      </p:sp>
      <p:pic>
        <p:nvPicPr>
          <p:cNvPr id="4" name="Obrázek 4" descr="Obsah obrázku text&#10;&#10;Popis se vygeneroval automaticky.">
            <a:extLst>
              <a:ext uri="{FF2B5EF4-FFF2-40B4-BE49-F238E27FC236}">
                <a16:creationId xmlns:a16="http://schemas.microsoft.com/office/drawing/2014/main" id="{B2EB1ED0-F3AC-1A4D-3482-A8679261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865" y="1488"/>
            <a:ext cx="5083628" cy="357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9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F773E1-7B37-494E-8A40-E1BA3F905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cs-CZ" dirty="0" err="1"/>
              <a:t>Docker</a:t>
            </a:r>
            <a:r>
              <a:rPr lang="cs-CZ" dirty="0"/>
              <a:t> II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39BFFC2-D6E0-44FB-AB9A-408481621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84815"/>
            <a:ext cx="4048168" cy="3238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cs-CZ" sz="1200" b="1" dirty="0">
                <a:solidFill>
                  <a:schemeClr val="bg1"/>
                </a:solidFill>
                <a:latin typeface="+mj-lt"/>
              </a:rPr>
              <a:t>ORBIT s.r.o. | 2023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31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Calibri"/>
              </a:rPr>
              <a:t>Docker</a:t>
            </a:r>
            <a:r>
              <a:rPr lang="cs-CZ" dirty="0">
                <a:cs typeface="Calibri"/>
              </a:rPr>
              <a:t> - proměnné prostředí</a:t>
            </a:r>
            <a:endParaRPr lang="cs-CZ" dirty="0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latin typeface="Calibri Light"/>
                <a:cs typeface="Calibri Light"/>
              </a:rPr>
              <a:t>Slouží pro předávání konfigurace</a:t>
            </a:r>
          </a:p>
          <a:p>
            <a:r>
              <a:rPr lang="cs-CZ" dirty="0">
                <a:ea typeface="+mj-lt"/>
                <a:cs typeface="+mj-lt"/>
                <a:hlinkClick r:id="rId2"/>
              </a:rPr>
              <a:t>https://12factor.net/config</a:t>
            </a:r>
            <a:endParaRPr lang="cs-CZ">
              <a:ea typeface="+mj-lt"/>
              <a:cs typeface="+mj-lt"/>
            </a:endParaRP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run -e &lt;VAR&gt;=&lt;VALUE&gt;</a:t>
            </a:r>
          </a:p>
          <a:p>
            <a:endParaRPr lang="cs-CZ" dirty="0">
              <a:cs typeface="Calibri Light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cd ~/azure-</a:t>
            </a:r>
            <a:r>
              <a:rPr lang="cs-CZ" dirty="0" err="1">
                <a:latin typeface="Consolas"/>
                <a:ea typeface="+mj-lt"/>
                <a:cs typeface="+mj-lt"/>
              </a:rPr>
              <a:t>kubernetes</a:t>
            </a:r>
            <a:r>
              <a:rPr lang="cs-CZ" dirty="0">
                <a:latin typeface="Consolas"/>
                <a:ea typeface="+mj-lt"/>
                <a:cs typeface="+mj-lt"/>
              </a:rPr>
              <a:t>-</a:t>
            </a:r>
            <a:r>
              <a:rPr lang="cs-CZ" dirty="0" err="1">
                <a:latin typeface="Consolas"/>
                <a:ea typeface="+mj-lt"/>
                <a:cs typeface="+mj-lt"/>
              </a:rPr>
              <a:t>training</a:t>
            </a:r>
            <a:r>
              <a:rPr lang="cs-CZ" dirty="0">
                <a:latin typeface="Consolas"/>
                <a:ea typeface="+mj-lt"/>
                <a:cs typeface="+mj-lt"/>
              </a:rPr>
              <a:t>/</a:t>
            </a:r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/exercise07</a:t>
            </a:r>
            <a:endParaRPr lang="cs-CZ" dirty="0">
              <a:latin typeface="Consolas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build -t ex07 .</a:t>
            </a:r>
            <a:endParaRPr lang="cs-CZ" dirty="0">
              <a:latin typeface="Consolas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run --</a:t>
            </a:r>
            <a:r>
              <a:rPr lang="cs-CZ" dirty="0" err="1">
                <a:latin typeface="Consolas"/>
                <a:ea typeface="+mj-lt"/>
                <a:cs typeface="+mj-lt"/>
              </a:rPr>
              <a:t>rm</a:t>
            </a:r>
            <a:r>
              <a:rPr lang="cs-CZ" dirty="0">
                <a:latin typeface="Consolas"/>
                <a:ea typeface="+mj-lt"/>
                <a:cs typeface="+mj-lt"/>
              </a:rPr>
              <a:t> -e VAR=VALUE01 ex07</a:t>
            </a:r>
            <a:endParaRPr lang="cs-CZ" dirty="0">
              <a:latin typeface="Consolas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8008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Calibri"/>
              </a:rPr>
              <a:t>Docker</a:t>
            </a:r>
            <a:r>
              <a:rPr lang="cs-CZ" dirty="0">
                <a:cs typeface="Calibri"/>
              </a:rPr>
              <a:t> </a:t>
            </a:r>
            <a:r>
              <a:rPr lang="cs-CZ" dirty="0" err="1">
                <a:cs typeface="Calibri"/>
              </a:rPr>
              <a:t>Volumes</a:t>
            </a:r>
            <a:r>
              <a:rPr lang="cs-CZ" dirty="0">
                <a:cs typeface="Calibri"/>
              </a:rPr>
              <a:t> 1/2</a:t>
            </a:r>
            <a:endParaRPr lang="cs-CZ" dirty="0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 dirty="0" err="1">
                <a:ea typeface="+mj-lt"/>
                <a:cs typeface="+mj-lt"/>
              </a:rPr>
              <a:t>Filesystem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namountovaný</a:t>
            </a:r>
            <a:r>
              <a:rPr lang="cs-CZ" dirty="0">
                <a:ea typeface="+mj-lt"/>
                <a:cs typeface="+mj-lt"/>
              </a:rPr>
              <a:t> uvnitř </a:t>
            </a:r>
            <a:r>
              <a:rPr lang="cs-CZ" dirty="0" err="1">
                <a:ea typeface="+mj-lt"/>
                <a:cs typeface="+mj-lt"/>
              </a:rPr>
              <a:t>dockeru</a:t>
            </a:r>
            <a:endParaRPr lang="cs-CZ" dirty="0">
              <a:ea typeface="+mj-lt"/>
              <a:cs typeface="+mj-lt"/>
            </a:endParaRPr>
          </a:p>
          <a:p>
            <a:endParaRPr lang="cs-CZ" dirty="0">
              <a:ea typeface="+mj-lt"/>
              <a:cs typeface="+mj-lt"/>
            </a:endParaRPr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volume</a:t>
            </a:r>
            <a:r>
              <a:rPr lang="cs-CZ" dirty="0">
                <a:ea typeface="+mj-lt"/>
                <a:cs typeface="+mj-lt"/>
              </a:rPr>
              <a:t>...   # správa </a:t>
            </a:r>
            <a:r>
              <a:rPr lang="cs-CZ" dirty="0" err="1">
                <a:ea typeface="+mj-lt"/>
                <a:cs typeface="+mj-lt"/>
              </a:rPr>
              <a:t>volumes</a:t>
            </a:r>
            <a:endParaRPr lang="cs-CZ" dirty="0">
              <a:ea typeface="+mj-lt"/>
              <a:cs typeface="+mj-lt"/>
            </a:endParaRPr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run –v …   # jeden způsob, jak </a:t>
            </a:r>
            <a:r>
              <a:rPr lang="cs-CZ" dirty="0" err="1">
                <a:ea typeface="+mj-lt"/>
                <a:cs typeface="+mj-lt"/>
              </a:rPr>
              <a:t>volume</a:t>
            </a:r>
            <a:r>
              <a:rPr lang="cs-CZ" dirty="0">
                <a:ea typeface="+mj-lt"/>
                <a:cs typeface="+mj-lt"/>
              </a:rPr>
              <a:t> připojit ke kontejneru</a:t>
            </a:r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run –</a:t>
            </a:r>
            <a:r>
              <a:rPr lang="cs-CZ" dirty="0" err="1">
                <a:ea typeface="+mj-lt"/>
                <a:cs typeface="+mj-lt"/>
              </a:rPr>
              <a:t>mount</a:t>
            </a:r>
            <a:r>
              <a:rPr lang="cs-CZ" dirty="0">
                <a:ea typeface="+mj-lt"/>
                <a:cs typeface="+mj-lt"/>
              </a:rPr>
              <a:t> …   # druhý způsob</a:t>
            </a:r>
          </a:p>
          <a:p>
            <a:endParaRPr lang="cs-CZ" dirty="0">
              <a:ea typeface="+mj-lt"/>
              <a:cs typeface="+mj-lt"/>
            </a:endParaRPr>
          </a:p>
          <a:p>
            <a:r>
              <a:rPr lang="cs-CZ" dirty="0">
                <a:ea typeface="+mj-lt"/>
                <a:cs typeface="+mj-lt"/>
              </a:rPr>
              <a:t>cd azure-</a:t>
            </a:r>
            <a:r>
              <a:rPr lang="cs-CZ" dirty="0" err="1">
                <a:ea typeface="+mj-lt"/>
                <a:cs typeface="+mj-lt"/>
              </a:rPr>
              <a:t>kubernetes</a:t>
            </a:r>
            <a:r>
              <a:rPr lang="cs-CZ" dirty="0">
                <a:ea typeface="+mj-lt"/>
                <a:cs typeface="+mj-lt"/>
              </a:rPr>
              <a:t>-</a:t>
            </a:r>
            <a:r>
              <a:rPr lang="cs-CZ" dirty="0" err="1">
                <a:ea typeface="+mj-lt"/>
                <a:cs typeface="+mj-lt"/>
              </a:rPr>
              <a:t>training</a:t>
            </a:r>
            <a:r>
              <a:rPr lang="cs-CZ" dirty="0">
                <a:ea typeface="+mj-lt"/>
                <a:cs typeface="+mj-lt"/>
              </a:rPr>
              <a:t>/</a:t>
            </a:r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/exercise03</a:t>
            </a:r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build -t ex03 .</a:t>
            </a:r>
            <a:endParaRPr lang="cs-CZ" dirty="0"/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volume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create</a:t>
            </a:r>
            <a:r>
              <a:rPr lang="cs-CZ" dirty="0">
                <a:ea typeface="+mj-lt"/>
                <a:cs typeface="+mj-lt"/>
              </a:rPr>
              <a:t> svazek</a:t>
            </a:r>
            <a:endParaRPr lang="cs-CZ" dirty="0"/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volume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ls</a:t>
            </a:r>
            <a:endParaRPr lang="cs-CZ" dirty="0">
              <a:cs typeface="Calibri Light"/>
            </a:endParaRPr>
          </a:p>
          <a:p>
            <a:r>
              <a:rPr lang="cs-CZ" dirty="0" err="1">
                <a:cs typeface="Calibri Light"/>
              </a:rPr>
              <a:t>sudo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dir</a:t>
            </a:r>
            <a:r>
              <a:rPr lang="cs-CZ" dirty="0">
                <a:cs typeface="Calibri Light"/>
              </a:rPr>
              <a:t> /var/lib/</a:t>
            </a:r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/</a:t>
            </a:r>
            <a:r>
              <a:rPr lang="cs-CZ" dirty="0" err="1">
                <a:cs typeface="Calibri Light"/>
              </a:rPr>
              <a:t>volumes</a:t>
            </a:r>
            <a:endParaRPr lang="cs-CZ" dirty="0">
              <a:cs typeface="Calibri Light"/>
            </a:endParaRP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run -</a:t>
            </a:r>
            <a:r>
              <a:rPr lang="cs-CZ" dirty="0" err="1">
                <a:cs typeface="Calibri Light"/>
              </a:rPr>
              <a:t>it</a:t>
            </a:r>
            <a:r>
              <a:rPr lang="cs-CZ" dirty="0">
                <a:cs typeface="Calibri Light"/>
              </a:rPr>
              <a:t> --</a:t>
            </a:r>
            <a:r>
              <a:rPr lang="cs-CZ" dirty="0" err="1">
                <a:cs typeface="Calibri Light"/>
              </a:rPr>
              <a:t>rm</a:t>
            </a:r>
            <a:r>
              <a:rPr lang="cs-CZ" dirty="0">
                <a:cs typeface="Calibri Light"/>
              </a:rPr>
              <a:t> --</a:t>
            </a:r>
            <a:r>
              <a:rPr lang="cs-CZ" dirty="0" err="1">
                <a:cs typeface="Calibri Light"/>
              </a:rPr>
              <a:t>name</a:t>
            </a:r>
            <a:r>
              <a:rPr lang="cs-CZ" dirty="0">
                <a:cs typeface="Calibri Light"/>
              </a:rPr>
              <a:t> ex03 -v svazek:/svazek</a:t>
            </a:r>
          </a:p>
          <a:p>
            <a:r>
              <a:rPr lang="cs-CZ" dirty="0" err="1">
                <a:cs typeface="Calibri Light"/>
              </a:rPr>
              <a:t>dir</a:t>
            </a:r>
            <a:r>
              <a:rPr lang="cs-CZ" dirty="0">
                <a:cs typeface="Calibri Light"/>
              </a:rPr>
              <a:t> -l /   # /svazek je ve výpisu</a:t>
            </a:r>
          </a:p>
          <a:p>
            <a:r>
              <a:rPr lang="cs-CZ" dirty="0" err="1">
                <a:cs typeface="Calibri Light"/>
              </a:rPr>
              <a:t>Ctrl+D</a:t>
            </a:r>
            <a:endParaRPr lang="cs-CZ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298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Calibri"/>
              </a:rPr>
              <a:t>Docker</a:t>
            </a:r>
            <a:r>
              <a:rPr lang="cs-CZ" dirty="0">
                <a:cs typeface="Calibri"/>
              </a:rPr>
              <a:t> </a:t>
            </a:r>
            <a:r>
              <a:rPr lang="cs-CZ" dirty="0" err="1">
                <a:cs typeface="Calibri"/>
              </a:rPr>
              <a:t>Volumes</a:t>
            </a:r>
            <a:r>
              <a:rPr lang="cs-CZ" dirty="0">
                <a:cs typeface="Calibri"/>
              </a:rPr>
              <a:t> 2/2</a:t>
            </a:r>
            <a:endParaRPr lang="cs-CZ" dirty="0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ea typeface="+mj-lt"/>
                <a:cs typeface="+mj-lt"/>
              </a:rPr>
              <a:t>cd azure-</a:t>
            </a:r>
            <a:r>
              <a:rPr lang="cs-CZ" dirty="0" err="1">
                <a:ea typeface="+mj-lt"/>
                <a:cs typeface="+mj-lt"/>
              </a:rPr>
              <a:t>kubernetes</a:t>
            </a:r>
            <a:r>
              <a:rPr lang="cs-CZ" dirty="0">
                <a:ea typeface="+mj-lt"/>
                <a:cs typeface="+mj-lt"/>
              </a:rPr>
              <a:t>-</a:t>
            </a:r>
            <a:r>
              <a:rPr lang="cs-CZ" dirty="0" err="1">
                <a:ea typeface="+mj-lt"/>
                <a:cs typeface="+mj-lt"/>
              </a:rPr>
              <a:t>training</a:t>
            </a:r>
            <a:r>
              <a:rPr lang="cs-CZ" dirty="0">
                <a:ea typeface="+mj-lt"/>
                <a:cs typeface="+mj-lt"/>
              </a:rPr>
              <a:t>/</a:t>
            </a:r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/exercise03</a:t>
            </a:r>
            <a:endParaRPr lang="cs-CZ" dirty="0"/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run -d --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apache</a:t>
            </a:r>
            <a:r>
              <a:rPr lang="cs-CZ" dirty="0">
                <a:ea typeface="+mj-lt"/>
                <a:cs typeface="+mj-lt"/>
              </a:rPr>
              <a:t> -p 8080:80 -v "$PWD":/</a:t>
            </a:r>
            <a:r>
              <a:rPr lang="cs-CZ" dirty="0" err="1">
                <a:ea typeface="+mj-lt"/>
                <a:cs typeface="+mj-lt"/>
              </a:rPr>
              <a:t>usr</a:t>
            </a:r>
            <a:r>
              <a:rPr lang="cs-CZ" dirty="0">
                <a:ea typeface="+mj-lt"/>
                <a:cs typeface="+mj-lt"/>
              </a:rPr>
              <a:t>/</a:t>
            </a:r>
            <a:r>
              <a:rPr lang="cs-CZ" dirty="0" err="1">
                <a:ea typeface="+mj-lt"/>
                <a:cs typeface="+mj-lt"/>
              </a:rPr>
              <a:t>local</a:t>
            </a:r>
            <a:r>
              <a:rPr lang="cs-CZ" dirty="0">
                <a:ea typeface="+mj-lt"/>
                <a:cs typeface="+mj-lt"/>
              </a:rPr>
              <a:t>/apache2/</a:t>
            </a:r>
            <a:r>
              <a:rPr lang="cs-CZ" dirty="0" err="1">
                <a:ea typeface="+mj-lt"/>
                <a:cs typeface="+mj-lt"/>
              </a:rPr>
              <a:t>htdocs</a:t>
            </a:r>
            <a:r>
              <a:rPr lang="cs-CZ" dirty="0">
                <a:ea typeface="+mj-lt"/>
                <a:cs typeface="+mj-lt"/>
              </a:rPr>
              <a:t>/ httpd   # $PWD je aktuální adresář</a:t>
            </a:r>
            <a:endParaRPr lang="cs-CZ" dirty="0"/>
          </a:p>
          <a:p>
            <a:r>
              <a:rPr lang="cs-CZ" dirty="0" err="1">
                <a:cs typeface="Calibri Light"/>
              </a:rPr>
              <a:t>firefox</a:t>
            </a:r>
            <a:r>
              <a:rPr lang="cs-CZ" dirty="0">
                <a:cs typeface="Calibri Light"/>
              </a:rPr>
              <a:t> localhost:8080</a:t>
            </a:r>
            <a:endParaRPr lang="cs-CZ" dirty="0"/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inspect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apache|more</a:t>
            </a:r>
            <a:endParaRPr lang="cs-CZ" dirty="0">
              <a:cs typeface="Calibri Light"/>
            </a:endParaRP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stop </a:t>
            </a:r>
            <a:r>
              <a:rPr lang="cs-CZ" dirty="0" err="1">
                <a:cs typeface="Calibri Light"/>
              </a:rPr>
              <a:t>apache</a:t>
            </a:r>
            <a:endParaRPr lang="cs-CZ">
              <a:cs typeface="Calibri Light"/>
            </a:endParaRP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rm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apache</a:t>
            </a:r>
            <a:endParaRPr lang="cs-CZ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58184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Calibri"/>
              </a:rPr>
              <a:t>Docker</a:t>
            </a:r>
            <a:r>
              <a:rPr lang="cs-CZ" dirty="0">
                <a:cs typeface="Calibri"/>
              </a:rPr>
              <a:t> - síť 1/2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latin typeface="Calibri Light"/>
                <a:cs typeface="Calibri Light"/>
              </a:rPr>
              <a:t>Obecně: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Kontejner může komunikovat s jinými kontejnery nebo s externími službami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Aplikace z pohledu sítě neví, že je v kontejneru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Porty kontejneru je nutné publikovat (ručně nebo pomocí orchestrační služby)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Kontejner má automatickou adresu pro každou připojenou síť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Je třeba mít v pořádku DNS!</a:t>
            </a:r>
          </a:p>
          <a:p>
            <a:r>
              <a:rPr lang="cs-CZ" dirty="0">
                <a:latin typeface="Calibri Light"/>
                <a:cs typeface="Calibri Light"/>
              </a:rPr>
              <a:t>Network </a:t>
            </a:r>
            <a:r>
              <a:rPr lang="cs-CZ" dirty="0" err="1">
                <a:latin typeface="Calibri Light"/>
                <a:cs typeface="Calibri Light"/>
              </a:rPr>
              <a:t>drivers</a:t>
            </a:r>
            <a:r>
              <a:rPr lang="cs-CZ" dirty="0">
                <a:latin typeface="Calibri Light"/>
                <a:cs typeface="Calibri Light"/>
              </a:rPr>
              <a:t>:</a:t>
            </a:r>
          </a:p>
          <a:p>
            <a:pPr marL="385445" lvl="1" indent="-128270"/>
            <a:r>
              <a:rPr lang="cs-CZ" dirty="0" err="1">
                <a:latin typeface="Calibri Light"/>
                <a:cs typeface="Calibri Light"/>
              </a:rPr>
              <a:t>bridge</a:t>
            </a:r>
            <a:r>
              <a:rPr lang="cs-CZ" dirty="0">
                <a:latin typeface="Calibri Light"/>
                <a:cs typeface="Calibri Light"/>
              </a:rPr>
              <a:t> - default, </a:t>
            </a:r>
            <a:r>
              <a:rPr lang="cs-CZ" dirty="0" err="1">
                <a:latin typeface="Calibri Light"/>
                <a:cs typeface="Calibri Light"/>
              </a:rPr>
              <a:t>standalone</a:t>
            </a:r>
            <a:r>
              <a:rPr lang="cs-CZ" dirty="0">
                <a:latin typeface="Calibri Light"/>
                <a:cs typeface="Calibri Light"/>
              </a:rPr>
              <a:t> kontejnery, které komunikují v síti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host - kontejner není síťově izolován od hosta a používá normálně jeho síť (stejnou IP adresu)</a:t>
            </a:r>
          </a:p>
          <a:p>
            <a:pPr marL="385445" lvl="1" indent="-128270"/>
            <a:r>
              <a:rPr lang="cs-CZ" dirty="0" err="1">
                <a:latin typeface="Calibri Light"/>
                <a:cs typeface="Calibri Light"/>
              </a:rPr>
              <a:t>overlay</a:t>
            </a:r>
            <a:r>
              <a:rPr lang="cs-CZ" dirty="0">
                <a:latin typeface="Calibri Light"/>
                <a:cs typeface="Calibri Light"/>
              </a:rPr>
              <a:t> – více </a:t>
            </a:r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daemonů</a:t>
            </a:r>
            <a:r>
              <a:rPr lang="cs-CZ" dirty="0">
                <a:latin typeface="Calibri Light"/>
                <a:cs typeface="Calibri Light"/>
              </a:rPr>
              <a:t> v jedné sdílené distribuované virtuální síti, nezávisí přímo na </a:t>
            </a:r>
            <a:r>
              <a:rPr lang="cs-CZ" dirty="0" err="1">
                <a:latin typeface="Calibri Light"/>
                <a:cs typeface="Calibri Light"/>
              </a:rPr>
              <a:t>routování</a:t>
            </a:r>
            <a:r>
              <a:rPr lang="cs-CZ" dirty="0">
                <a:latin typeface="Calibri Light"/>
                <a:cs typeface="Calibri Light"/>
              </a:rPr>
              <a:t> pomocí OS (</a:t>
            </a:r>
            <a:r>
              <a:rPr lang="cs-CZ" dirty="0" err="1">
                <a:latin typeface="Calibri Light"/>
                <a:cs typeface="Calibri Light"/>
              </a:rPr>
              <a:t>Swarm</a:t>
            </a:r>
            <a:r>
              <a:rPr lang="cs-CZ" dirty="0">
                <a:latin typeface="Calibri Light"/>
                <a:cs typeface="Calibri Light"/>
              </a:rPr>
              <a:t>)</a:t>
            </a:r>
          </a:p>
          <a:p>
            <a:pPr marL="385445" lvl="1" indent="-128270"/>
            <a:r>
              <a:rPr lang="cs-CZ" dirty="0" err="1">
                <a:latin typeface="Calibri Light"/>
                <a:cs typeface="Calibri Light"/>
              </a:rPr>
              <a:t>ipvlan</a:t>
            </a:r>
            <a:r>
              <a:rPr lang="cs-CZ" dirty="0">
                <a:latin typeface="Calibri Light"/>
                <a:cs typeface="Calibri Light"/>
              </a:rPr>
              <a:t> - úplná kontrola nad adresováním, </a:t>
            </a:r>
            <a:r>
              <a:rPr lang="cs-CZ" dirty="0" err="1">
                <a:latin typeface="Calibri Light"/>
                <a:cs typeface="Calibri Light"/>
              </a:rPr>
              <a:t>VLANy</a:t>
            </a:r>
          </a:p>
          <a:p>
            <a:pPr marL="385445" lvl="1" indent="-128270"/>
            <a:r>
              <a:rPr lang="cs-CZ" dirty="0" err="1">
                <a:latin typeface="Calibri Light"/>
                <a:cs typeface="Calibri Light"/>
              </a:rPr>
              <a:t>macvlan</a:t>
            </a:r>
            <a:r>
              <a:rPr lang="cs-CZ" dirty="0">
                <a:latin typeface="Calibri Light"/>
                <a:cs typeface="Calibri Light"/>
              </a:rPr>
              <a:t> – kontejner má vlastní MAC adresu, takže je na síti vidět jako zařízení</a:t>
            </a:r>
          </a:p>
          <a:p>
            <a:pPr marL="385445" lvl="1" indent="-128270"/>
            <a:r>
              <a:rPr lang="cs-CZ" dirty="0" err="1">
                <a:latin typeface="Calibri Light"/>
                <a:cs typeface="Calibri Light"/>
              </a:rPr>
              <a:t>none</a:t>
            </a:r>
            <a:r>
              <a:rPr lang="cs-CZ" dirty="0">
                <a:latin typeface="Calibri Light"/>
                <a:cs typeface="Calibri Light"/>
              </a:rPr>
              <a:t> – kontejner je odpojen od sítě</a:t>
            </a:r>
          </a:p>
          <a:p>
            <a:pPr marL="385445" lvl="1" indent="-128270"/>
            <a:endParaRPr lang="cs-CZ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265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Calibri"/>
              </a:rPr>
              <a:t>Docker</a:t>
            </a:r>
            <a:r>
              <a:rPr lang="cs-CZ" dirty="0">
                <a:cs typeface="Calibri"/>
              </a:rPr>
              <a:t> - síť 2/2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cs-CZ" dirty="0">
                <a:ea typeface="+mj-lt"/>
                <a:cs typeface="+mj-lt"/>
              </a:rPr>
              <a:t>DNS:</a:t>
            </a:r>
            <a:endParaRPr lang="en-US" dirty="0">
              <a:ea typeface="+mj-lt"/>
              <a:cs typeface="+mj-lt"/>
            </a:endParaRPr>
          </a:p>
          <a:p>
            <a:pPr marL="385445" lvl="1" indent="-128270">
              <a:buFont typeface="Arial"/>
              <a:buChar char="•"/>
            </a:pPr>
            <a:r>
              <a:rPr lang="cs-CZ" dirty="0">
                <a:ea typeface="+mj-lt"/>
                <a:cs typeface="+mj-lt"/>
              </a:rPr>
              <a:t>Během sestavování kontejneru nelze přepisovat /</a:t>
            </a:r>
            <a:r>
              <a:rPr lang="cs-CZ" dirty="0" err="1">
                <a:ea typeface="+mj-lt"/>
                <a:cs typeface="+mj-lt"/>
              </a:rPr>
              <a:t>etc</a:t>
            </a:r>
            <a:r>
              <a:rPr lang="cs-CZ" dirty="0">
                <a:ea typeface="+mj-lt"/>
                <a:cs typeface="+mj-lt"/>
              </a:rPr>
              <a:t>/</a:t>
            </a:r>
            <a:r>
              <a:rPr lang="cs-CZ" dirty="0" err="1">
                <a:ea typeface="+mj-lt"/>
                <a:cs typeface="+mj-lt"/>
              </a:rPr>
              <a:t>hosts</a:t>
            </a:r>
            <a:r>
              <a:rPr lang="cs-CZ" dirty="0">
                <a:ea typeface="+mj-lt"/>
                <a:cs typeface="+mj-lt"/>
              </a:rPr>
              <a:t>!</a:t>
            </a:r>
            <a:endParaRPr lang="en-US" dirty="0">
              <a:ea typeface="+mj-lt"/>
              <a:cs typeface="+mj-lt"/>
            </a:endParaRPr>
          </a:p>
          <a:p>
            <a:pPr marL="385445" lvl="1" indent="-128270">
              <a:buFont typeface="Arial"/>
              <a:buChar char="•"/>
            </a:pPr>
            <a:r>
              <a:rPr lang="cs-CZ" dirty="0">
                <a:ea typeface="+mj-lt"/>
                <a:cs typeface="+mj-lt"/>
              </a:rPr>
              <a:t>Při spuštění ano: </a:t>
            </a:r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run --</a:t>
            </a:r>
            <a:r>
              <a:rPr lang="cs-CZ" dirty="0" err="1">
                <a:ea typeface="+mj-lt"/>
                <a:cs typeface="+mj-lt"/>
              </a:rPr>
              <a:t>add</a:t>
            </a:r>
            <a:r>
              <a:rPr lang="cs-CZ" dirty="0">
                <a:ea typeface="+mj-lt"/>
                <a:cs typeface="+mj-lt"/>
              </a:rPr>
              <a:t>-host=&lt;host&gt;:&lt;</a:t>
            </a:r>
            <a:r>
              <a:rPr lang="cs-CZ" dirty="0" err="1">
                <a:ea typeface="+mj-lt"/>
                <a:cs typeface="+mj-lt"/>
              </a:rPr>
              <a:t>ip_adresa</a:t>
            </a:r>
            <a:r>
              <a:rPr lang="cs-CZ" dirty="0">
                <a:ea typeface="+mj-lt"/>
                <a:cs typeface="+mj-lt"/>
              </a:rPr>
              <a:t>&gt;...</a:t>
            </a:r>
            <a:endParaRPr lang="cs-CZ" dirty="0"/>
          </a:p>
          <a:p>
            <a:r>
              <a:rPr lang="cs-CZ" dirty="0" err="1">
                <a:latin typeface="Calibri Light"/>
                <a:cs typeface="Calibri Light"/>
              </a:rPr>
              <a:t>Bridge</a:t>
            </a:r>
            <a:r>
              <a:rPr lang="cs-CZ" dirty="0">
                <a:latin typeface="Calibri Light"/>
                <a:cs typeface="Calibri Light"/>
              </a:rPr>
              <a:t>: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Defaultní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Kontejner dostane kopii /</a:t>
            </a:r>
            <a:r>
              <a:rPr lang="cs-CZ" dirty="0" err="1">
                <a:latin typeface="Calibri Light"/>
                <a:cs typeface="Calibri Light"/>
              </a:rPr>
              <a:t>etc</a:t>
            </a:r>
            <a:r>
              <a:rPr lang="cs-CZ" dirty="0">
                <a:latin typeface="Calibri Light"/>
                <a:cs typeface="Calibri Light"/>
              </a:rPr>
              <a:t>/</a:t>
            </a:r>
            <a:r>
              <a:rPr lang="cs-CZ" dirty="0" err="1">
                <a:latin typeface="Calibri Light"/>
                <a:cs typeface="Calibri Light"/>
              </a:rPr>
              <a:t>resolv.conf</a:t>
            </a:r>
            <a:r>
              <a:rPr lang="cs-CZ" dirty="0">
                <a:latin typeface="Calibri Light"/>
                <a:cs typeface="Calibri Light"/>
              </a:rPr>
              <a:t> z hosta</a:t>
            </a:r>
          </a:p>
          <a:p>
            <a:pPr marL="642620" lvl="2" indent="-128270"/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run [--network=</a:t>
            </a:r>
            <a:r>
              <a:rPr lang="cs-CZ" dirty="0" err="1">
                <a:latin typeface="Calibri Light"/>
                <a:cs typeface="Calibri Light"/>
              </a:rPr>
              <a:t>bridge</a:t>
            </a:r>
            <a:r>
              <a:rPr lang="cs-CZ" dirty="0">
                <a:latin typeface="Calibri Light"/>
                <a:cs typeface="Calibri Light"/>
              </a:rPr>
              <a:t>]…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Všechny kontejnery na hostu jsou připojeny ke stejné síti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Definovaný uživatelem</a:t>
            </a:r>
          </a:p>
          <a:p>
            <a:pPr marL="642620" lvl="2" indent="-128270"/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run --network=&lt;</a:t>
            </a:r>
            <a:r>
              <a:rPr lang="cs-CZ" dirty="0" err="1">
                <a:latin typeface="Calibri Light"/>
                <a:cs typeface="Calibri Light"/>
              </a:rPr>
              <a:t>jmeno_site</a:t>
            </a:r>
            <a:r>
              <a:rPr lang="cs-CZ" dirty="0">
                <a:latin typeface="Calibri Light"/>
                <a:cs typeface="Calibri Light"/>
              </a:rPr>
              <a:t>&gt;...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Používá </a:t>
            </a:r>
            <a:r>
              <a:rPr lang="cs-CZ" dirty="0" err="1">
                <a:latin typeface="Calibri Light"/>
                <a:cs typeface="Calibri Light"/>
              </a:rPr>
              <a:t>embedded</a:t>
            </a:r>
            <a:r>
              <a:rPr lang="cs-CZ" dirty="0">
                <a:latin typeface="Calibri Light"/>
                <a:cs typeface="Calibri Light"/>
              </a:rPr>
              <a:t> DNS server, který přeposílá DNS požadavky na servery definované na hostu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Kontejnery jsou síťově izolovány do jednotlivých sítí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Kontejnery lze připojovat/odpojovat za běhu</a:t>
            </a:r>
          </a:p>
          <a:p>
            <a:endParaRPr lang="cs-CZ" dirty="0">
              <a:latin typeface="Calibri Light"/>
              <a:cs typeface="Calibri Light"/>
            </a:endParaRPr>
          </a:p>
          <a:p>
            <a:r>
              <a:rPr lang="cs-CZ" dirty="0">
                <a:latin typeface="Calibri Light"/>
                <a:cs typeface="Calibri Light"/>
              </a:rPr>
              <a:t>cd </a:t>
            </a:r>
            <a:r>
              <a:rPr lang="cs-CZ" dirty="0">
                <a:ea typeface="+mj-lt"/>
                <a:cs typeface="+mj-lt"/>
              </a:rPr>
              <a:t>azure-</a:t>
            </a:r>
            <a:r>
              <a:rPr lang="cs-CZ" dirty="0" err="1">
                <a:ea typeface="+mj-lt"/>
                <a:cs typeface="+mj-lt"/>
              </a:rPr>
              <a:t>kubernetes</a:t>
            </a:r>
            <a:r>
              <a:rPr lang="cs-CZ" dirty="0">
                <a:ea typeface="+mj-lt"/>
                <a:cs typeface="+mj-lt"/>
              </a:rPr>
              <a:t>-</a:t>
            </a:r>
            <a:r>
              <a:rPr lang="cs-CZ" dirty="0" err="1">
                <a:ea typeface="+mj-lt"/>
                <a:cs typeface="+mj-lt"/>
              </a:rPr>
              <a:t>training</a:t>
            </a:r>
            <a:r>
              <a:rPr lang="cs-CZ" dirty="0">
                <a:ea typeface="+mj-lt"/>
                <a:cs typeface="+mj-lt"/>
              </a:rPr>
              <a:t>/</a:t>
            </a:r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/exercise04</a:t>
            </a:r>
            <a:endParaRPr lang="cs-CZ" dirty="0">
              <a:latin typeface="Calibri Light"/>
              <a:cs typeface="Calibri Light"/>
            </a:endParaRPr>
          </a:p>
          <a:p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build -t ex04 .   # na konci řádku je tečka</a:t>
            </a:r>
          </a:p>
          <a:p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network </a:t>
            </a:r>
            <a:r>
              <a:rPr lang="cs-CZ" dirty="0" err="1">
                <a:latin typeface="Calibri Light"/>
                <a:cs typeface="Calibri Light"/>
              </a:rPr>
              <a:t>create</a:t>
            </a:r>
            <a:r>
              <a:rPr lang="cs-CZ" dirty="0">
                <a:latin typeface="Calibri Light"/>
                <a:cs typeface="Calibri Light"/>
              </a:rPr>
              <a:t> </a:t>
            </a:r>
            <a:r>
              <a:rPr lang="cs-CZ" dirty="0">
                <a:ea typeface="+mj-lt"/>
                <a:cs typeface="+mj-lt"/>
              </a:rPr>
              <a:t>--</a:t>
            </a:r>
            <a:r>
              <a:rPr lang="cs-CZ" dirty="0" err="1">
                <a:ea typeface="+mj-lt"/>
                <a:cs typeface="+mj-lt"/>
              </a:rPr>
              <a:t>subnet</a:t>
            </a:r>
            <a:r>
              <a:rPr lang="cs-CZ" dirty="0">
                <a:ea typeface="+mj-lt"/>
                <a:cs typeface="+mj-lt"/>
              </a:rPr>
              <a:t>=192.168.38.0/24 net1</a:t>
            </a:r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network </a:t>
            </a:r>
            <a:r>
              <a:rPr lang="cs-CZ" dirty="0" err="1">
                <a:ea typeface="+mj-lt"/>
                <a:cs typeface="+mj-lt"/>
              </a:rPr>
              <a:t>inspect</a:t>
            </a:r>
            <a:r>
              <a:rPr lang="cs-CZ" dirty="0">
                <a:ea typeface="+mj-lt"/>
                <a:cs typeface="+mj-lt"/>
              </a:rPr>
              <a:t> net1</a:t>
            </a:r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run --</a:t>
            </a:r>
            <a:r>
              <a:rPr lang="cs-CZ" dirty="0" err="1">
                <a:ea typeface="+mj-lt"/>
                <a:cs typeface="+mj-lt"/>
              </a:rPr>
              <a:t>rm</a:t>
            </a:r>
            <a:r>
              <a:rPr lang="cs-CZ" dirty="0">
                <a:ea typeface="+mj-lt"/>
                <a:cs typeface="+mj-lt"/>
              </a:rPr>
              <a:t> --network=net1 ex04 # jaká adresa se vypsala?</a:t>
            </a:r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network </a:t>
            </a:r>
            <a:r>
              <a:rPr lang="cs-CZ" dirty="0" err="1">
                <a:ea typeface="+mj-lt"/>
                <a:cs typeface="+mj-lt"/>
              </a:rPr>
              <a:t>rm</a:t>
            </a:r>
            <a:r>
              <a:rPr lang="cs-CZ" dirty="0">
                <a:ea typeface="+mj-lt"/>
                <a:cs typeface="+mj-lt"/>
              </a:rPr>
              <a:t> net1</a:t>
            </a:r>
          </a:p>
        </p:txBody>
      </p:sp>
    </p:spTree>
    <p:extLst>
      <p:ext uri="{BB962C8B-B14F-4D97-AF65-F5344CB8AC3E}">
        <p14:creationId xmlns:p14="http://schemas.microsoft.com/office/powerpoint/2010/main" val="3915979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Calibri"/>
              </a:rPr>
              <a:t>Docker</a:t>
            </a:r>
            <a:r>
              <a:rPr lang="cs-CZ" dirty="0">
                <a:cs typeface="Calibri"/>
              </a:rPr>
              <a:t> - zálohování 1/2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latin typeface="Calibri Light"/>
                <a:cs typeface="Calibri Light"/>
              </a:rPr>
              <a:t>Zálohování a obnova </a:t>
            </a:r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image:</a:t>
            </a:r>
          </a:p>
          <a:p>
            <a:endParaRPr lang="cs-CZ" dirty="0">
              <a:cs typeface="Calibri Light"/>
            </a:endParaRPr>
          </a:p>
          <a:p>
            <a:r>
              <a:rPr lang="cs-CZ" dirty="0">
                <a:ea typeface="+mj-lt"/>
                <a:cs typeface="+mj-lt"/>
              </a:rPr>
              <a:t>cd azure-</a:t>
            </a:r>
            <a:r>
              <a:rPr lang="cs-CZ" dirty="0" err="1">
                <a:ea typeface="+mj-lt"/>
                <a:cs typeface="+mj-lt"/>
              </a:rPr>
              <a:t>kubernetes</a:t>
            </a:r>
            <a:r>
              <a:rPr lang="cs-CZ" dirty="0">
                <a:ea typeface="+mj-lt"/>
                <a:cs typeface="+mj-lt"/>
              </a:rPr>
              <a:t>-</a:t>
            </a:r>
            <a:r>
              <a:rPr lang="cs-CZ" dirty="0" err="1">
                <a:ea typeface="+mj-lt"/>
                <a:cs typeface="+mj-lt"/>
              </a:rPr>
              <a:t>training</a:t>
            </a:r>
            <a:r>
              <a:rPr lang="cs-CZ" dirty="0">
                <a:ea typeface="+mj-lt"/>
                <a:cs typeface="+mj-lt"/>
              </a:rPr>
              <a:t>/</a:t>
            </a:r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/exercise05</a:t>
            </a: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pull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hello-world</a:t>
            </a:r>
            <a:endParaRPr lang="cs-CZ" dirty="0">
              <a:cs typeface="Calibri Light"/>
            </a:endParaRP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save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hello-world|gzip</a:t>
            </a:r>
            <a:r>
              <a:rPr lang="cs-CZ" dirty="0">
                <a:cs typeface="Calibri Light"/>
              </a:rPr>
              <a:t> &gt; hello-world.tgz</a:t>
            </a:r>
          </a:p>
          <a:p>
            <a:r>
              <a:rPr lang="cs-CZ" dirty="0">
                <a:cs typeface="Calibri Light"/>
              </a:rPr>
              <a:t>tar </a:t>
            </a:r>
            <a:r>
              <a:rPr lang="cs-CZ" dirty="0" err="1">
                <a:cs typeface="Calibri Light"/>
              </a:rPr>
              <a:t>tvf</a:t>
            </a:r>
            <a:r>
              <a:rPr lang="cs-CZ" dirty="0">
                <a:cs typeface="Calibri Light"/>
              </a:rPr>
              <a:t> hello-world.tgz</a:t>
            </a: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rmi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hello-world</a:t>
            </a:r>
            <a:endParaRPr lang="cs-CZ" dirty="0">
              <a:cs typeface="Calibri Light"/>
            </a:endParaRP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images</a:t>
            </a:r>
            <a:r>
              <a:rPr lang="cs-CZ" dirty="0">
                <a:cs typeface="Calibri Light"/>
              </a:rPr>
              <a:t>   # image je pryč</a:t>
            </a:r>
          </a:p>
          <a:p>
            <a:r>
              <a:rPr lang="cs-CZ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err="1">
                <a:cs typeface="Calibri Light"/>
              </a:rPr>
              <a:t>load</a:t>
            </a:r>
            <a:r>
              <a:rPr lang="cs-CZ" dirty="0">
                <a:cs typeface="Calibri Light"/>
              </a:rPr>
              <a:t> &lt; hello-world.tgz</a:t>
            </a: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images</a:t>
            </a:r>
            <a:r>
              <a:rPr lang="cs-CZ" dirty="0">
                <a:cs typeface="Calibri Light"/>
              </a:rPr>
              <a:t>   # image je zpět</a:t>
            </a: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run </a:t>
            </a:r>
            <a:r>
              <a:rPr lang="cs-CZ" dirty="0" err="1">
                <a:cs typeface="Calibri Light"/>
              </a:rPr>
              <a:t>hello-world</a:t>
            </a:r>
            <a:r>
              <a:rPr lang="cs-CZ" dirty="0">
                <a:cs typeface="Calibri Light"/>
              </a:rPr>
              <a:t>   # nebude se stahovat</a:t>
            </a:r>
          </a:p>
        </p:txBody>
      </p:sp>
    </p:spTree>
    <p:extLst>
      <p:ext uri="{BB962C8B-B14F-4D97-AF65-F5344CB8AC3E}">
        <p14:creationId xmlns:p14="http://schemas.microsoft.com/office/powerpoint/2010/main" val="332911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Calibri"/>
              </a:rPr>
              <a:t>Docker</a:t>
            </a:r>
            <a:r>
              <a:rPr lang="cs-CZ" dirty="0">
                <a:cs typeface="Calibri"/>
              </a:rPr>
              <a:t> - zálohování 2/2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cs-CZ" dirty="0">
                <a:latin typeface="Calibri Light"/>
                <a:cs typeface="Calibri Light"/>
              </a:rPr>
              <a:t>Zálohování </a:t>
            </a:r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instance: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Obecně to není úplně dobrý nápad</a:t>
            </a:r>
            <a:endParaRPr lang="cs-CZ"/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Může se hodit při vývoji/ladění</a:t>
            </a:r>
            <a:endParaRPr lang="cs-CZ"/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Pokud by byly otevřené nějaké soubory, nemáme jistotu konzistence</a:t>
            </a:r>
            <a:endParaRPr lang="cs-CZ"/>
          </a:p>
          <a:p>
            <a:endParaRPr lang="cs-CZ"/>
          </a:p>
          <a:p>
            <a:r>
              <a:rPr lang="cs-CZ" dirty="0">
                <a:ea typeface="+mj-lt"/>
                <a:cs typeface="+mj-lt"/>
              </a:rPr>
              <a:t>cd azure-</a:t>
            </a:r>
            <a:r>
              <a:rPr lang="cs-CZ" dirty="0" err="1">
                <a:ea typeface="+mj-lt"/>
                <a:cs typeface="+mj-lt"/>
              </a:rPr>
              <a:t>kubernetes</a:t>
            </a:r>
            <a:r>
              <a:rPr lang="cs-CZ" dirty="0">
                <a:ea typeface="+mj-lt"/>
                <a:cs typeface="+mj-lt"/>
              </a:rPr>
              <a:t>-</a:t>
            </a:r>
            <a:r>
              <a:rPr lang="cs-CZ" dirty="0" err="1">
                <a:ea typeface="+mj-lt"/>
                <a:cs typeface="+mj-lt"/>
              </a:rPr>
              <a:t>training</a:t>
            </a:r>
            <a:r>
              <a:rPr lang="cs-CZ" dirty="0">
                <a:ea typeface="+mj-lt"/>
                <a:cs typeface="+mj-lt"/>
              </a:rPr>
              <a:t>/</a:t>
            </a:r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/exercise06</a:t>
            </a:r>
            <a:endParaRPr lang="cs-CZ"/>
          </a:p>
          <a:p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build -t </a:t>
            </a:r>
            <a:r>
              <a:rPr lang="cs-CZ" dirty="0" err="1">
                <a:latin typeface="Calibri Light"/>
                <a:cs typeface="Calibri Light"/>
              </a:rPr>
              <a:t>engel</a:t>
            </a:r>
            <a:r>
              <a:rPr lang="cs-CZ" dirty="0">
                <a:latin typeface="Calibri Light"/>
                <a:cs typeface="Calibri Light"/>
              </a:rPr>
              <a:t> .   # tečka na konci</a:t>
            </a:r>
            <a:endParaRPr lang="cs-CZ" dirty="0"/>
          </a:p>
          <a:p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run -</a:t>
            </a:r>
            <a:r>
              <a:rPr lang="cs-CZ" dirty="0" err="1">
                <a:latin typeface="Calibri Light"/>
                <a:cs typeface="Calibri Light"/>
              </a:rPr>
              <a:t>it</a:t>
            </a:r>
            <a:r>
              <a:rPr lang="cs-CZ" dirty="0">
                <a:latin typeface="Calibri Light"/>
                <a:cs typeface="Calibri Light"/>
              </a:rPr>
              <a:t> --</a:t>
            </a:r>
            <a:r>
              <a:rPr lang="cs-CZ" dirty="0" err="1">
                <a:latin typeface="Calibri Light"/>
                <a:cs typeface="Calibri Light"/>
              </a:rPr>
              <a:t>name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engel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engel</a:t>
            </a:r>
            <a:endParaRPr lang="cs-CZ" dirty="0">
              <a:latin typeface="Calibri Light"/>
              <a:cs typeface="Calibri Light"/>
            </a:endParaRPr>
          </a:p>
          <a:p>
            <a:r>
              <a:rPr lang="cs-CZ" dirty="0" err="1">
                <a:latin typeface="Calibri Light"/>
                <a:cs typeface="Calibri Light"/>
              </a:rPr>
              <a:t>whois</a:t>
            </a:r>
            <a:r>
              <a:rPr lang="cs-CZ" dirty="0">
                <a:latin typeface="Calibri Light"/>
                <a:cs typeface="Calibri Light"/>
              </a:rPr>
              <a:t> engel.cz   # není součástí image</a:t>
            </a:r>
            <a:endParaRPr lang="cs-CZ"/>
          </a:p>
          <a:p>
            <a:r>
              <a:rPr lang="cs-CZ" dirty="0" err="1">
                <a:latin typeface="Calibri Light"/>
                <a:cs typeface="Calibri Light"/>
              </a:rPr>
              <a:t>apt-get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install</a:t>
            </a:r>
            <a:r>
              <a:rPr lang="cs-CZ" dirty="0">
                <a:latin typeface="Calibri Light"/>
                <a:cs typeface="Calibri Light"/>
              </a:rPr>
              <a:t> -y </a:t>
            </a:r>
            <a:r>
              <a:rPr lang="cs-CZ" dirty="0" err="1">
                <a:latin typeface="Calibri Light"/>
                <a:cs typeface="Calibri Light"/>
              </a:rPr>
              <a:t>whois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ntp</a:t>
            </a:r>
            <a:endParaRPr lang="cs-CZ" dirty="0">
              <a:latin typeface="Calibri Light"/>
              <a:cs typeface="Calibri Light"/>
            </a:endParaRPr>
          </a:p>
          <a:p>
            <a:r>
              <a:rPr lang="cs-CZ" dirty="0" err="1">
                <a:latin typeface="Calibri Light"/>
                <a:cs typeface="Calibri Light"/>
              </a:rPr>
              <a:t>Ctrl+D</a:t>
            </a:r>
            <a:endParaRPr lang="cs-CZ"/>
          </a:p>
          <a:p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diff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engel</a:t>
            </a:r>
            <a:r>
              <a:rPr lang="cs-CZ" dirty="0">
                <a:latin typeface="Calibri Light"/>
                <a:cs typeface="Calibri Light"/>
              </a:rPr>
              <a:t>   # co se změnilo v instanci oproti image</a:t>
            </a:r>
            <a:endParaRPr lang="cs-CZ"/>
          </a:p>
          <a:p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commit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engel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engel:whois</a:t>
            </a:r>
            <a:r>
              <a:rPr lang="cs-CZ" dirty="0">
                <a:latin typeface="Calibri Light"/>
                <a:cs typeface="Calibri Light"/>
              </a:rPr>
              <a:t>   # vytvořeno image z instance</a:t>
            </a:r>
            <a:endParaRPr lang="cs-CZ"/>
          </a:p>
          <a:p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images</a:t>
            </a:r>
            <a:endParaRPr lang="cs-CZ" dirty="0">
              <a:latin typeface="Calibri Light"/>
              <a:cs typeface="Calibri Light"/>
            </a:endParaRPr>
          </a:p>
          <a:p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run -</a:t>
            </a:r>
            <a:r>
              <a:rPr lang="cs-CZ" dirty="0" err="1">
                <a:ea typeface="+mj-lt"/>
                <a:cs typeface="+mj-lt"/>
              </a:rPr>
              <a:t>it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engel-whois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engel:whois</a:t>
            </a:r>
            <a:endParaRPr lang="cs-CZ">
              <a:ea typeface="+mj-lt"/>
              <a:cs typeface="+mj-lt"/>
            </a:endParaRPr>
          </a:p>
          <a:p>
            <a:r>
              <a:rPr lang="cs-CZ" dirty="0" err="1">
                <a:latin typeface="Calibri Light"/>
                <a:cs typeface="Calibri Light"/>
              </a:rPr>
              <a:t>whois</a:t>
            </a:r>
            <a:r>
              <a:rPr lang="cs-CZ" dirty="0">
                <a:latin typeface="Calibri Light"/>
                <a:cs typeface="Calibri Light"/>
              </a:rPr>
              <a:t> engel.cz</a:t>
            </a:r>
          </a:p>
          <a:p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rm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engel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engel-whois</a:t>
            </a:r>
            <a:endParaRPr lang="cs-CZ"/>
          </a:p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3201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Calibri"/>
              </a:rPr>
              <a:t>Docker</a:t>
            </a:r>
            <a:r>
              <a:rPr lang="cs-CZ" dirty="0">
                <a:cs typeface="Calibri"/>
              </a:rPr>
              <a:t> - ukládání dat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latin typeface="Calibri Light"/>
                <a:cs typeface="Calibri Light"/>
              </a:rPr>
              <a:t>Pro ukládání dat bychom měli používat externí službu</a:t>
            </a:r>
          </a:p>
          <a:p>
            <a:r>
              <a:rPr lang="cs-CZ" dirty="0">
                <a:ea typeface="+mj-lt"/>
                <a:cs typeface="+mj-lt"/>
                <a:hlinkClick r:id="rId2"/>
              </a:rPr>
              <a:t>https://12factor.net/backing-services</a:t>
            </a:r>
            <a:endParaRPr lang="cs-CZ"/>
          </a:p>
          <a:p>
            <a:r>
              <a:rPr lang="cs-CZ" dirty="0">
                <a:latin typeface="Calibri Light"/>
                <a:cs typeface="Calibri Light"/>
              </a:rPr>
              <a:t>V případě cloudu je to některá z </a:t>
            </a:r>
            <a:r>
              <a:rPr lang="cs-CZ" dirty="0" err="1">
                <a:latin typeface="Calibri Light"/>
                <a:cs typeface="Calibri Light"/>
              </a:rPr>
              <a:t>managed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services</a:t>
            </a:r>
            <a:r>
              <a:rPr lang="cs-CZ" dirty="0">
                <a:latin typeface="Calibri Light"/>
                <a:cs typeface="Calibri Light"/>
              </a:rPr>
              <a:t>, které budou zmíněny dále</a:t>
            </a:r>
          </a:p>
        </p:txBody>
      </p:sp>
    </p:spTree>
    <p:extLst>
      <p:ext uri="{BB962C8B-B14F-4D97-AF65-F5344CB8AC3E}">
        <p14:creationId xmlns:p14="http://schemas.microsoft.com/office/powerpoint/2010/main" val="417611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F773E1-7B37-494E-8A40-E1BA3F905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cs-CZ" dirty="0" err="1"/>
              <a:t>Docker</a:t>
            </a:r>
            <a:r>
              <a:rPr lang="cs-CZ" dirty="0"/>
              <a:t> 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39BFFC2-D6E0-44FB-AB9A-408481621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84815"/>
            <a:ext cx="4048168" cy="3238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cs-CZ" sz="1200" b="1" dirty="0">
                <a:solidFill>
                  <a:schemeClr val="bg1"/>
                </a:solidFill>
                <a:latin typeface="+mj-lt"/>
              </a:rPr>
              <a:t>ORBIT s.r.o. | 2023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852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F773E1-7B37-494E-8A40-E1BA3F905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cs-CZ" dirty="0"/>
              <a:t>Azure </a:t>
            </a:r>
            <a:r>
              <a:rPr lang="cs-CZ" dirty="0" err="1"/>
              <a:t>Container</a:t>
            </a:r>
            <a:r>
              <a:rPr lang="cs-CZ" dirty="0"/>
              <a:t> </a:t>
            </a:r>
            <a:r>
              <a:rPr lang="cs-CZ" dirty="0" err="1"/>
              <a:t>Instances</a:t>
            </a:r>
            <a:r>
              <a:rPr lang="cs-CZ" dirty="0"/>
              <a:t> &amp; Azure Functions</a:t>
            </a:r>
            <a:endParaRPr lang="cs-CZ" dirty="0">
              <a:cs typeface="Calibri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39BFFC2-D6E0-44FB-AB9A-408481621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84815"/>
            <a:ext cx="4048168" cy="32385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cs-CZ" sz="1200" b="1" dirty="0">
                <a:solidFill>
                  <a:schemeClr val="bg1"/>
                </a:solidFill>
                <a:latin typeface="+mj-lt"/>
              </a:rPr>
              <a:t>ORBIT s.r.o. | 2023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603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Azure </a:t>
            </a:r>
            <a:r>
              <a:rPr lang="cs-CZ" dirty="0" err="1">
                <a:cs typeface="Calibri"/>
              </a:rPr>
              <a:t>Container</a:t>
            </a:r>
            <a:r>
              <a:rPr lang="cs-CZ" dirty="0">
                <a:cs typeface="Calibri"/>
              </a:rPr>
              <a:t> </a:t>
            </a:r>
            <a:r>
              <a:rPr lang="cs-CZ" dirty="0" err="1">
                <a:cs typeface="Calibri"/>
              </a:rPr>
              <a:t>Instances</a:t>
            </a:r>
            <a:r>
              <a:rPr lang="cs-CZ" dirty="0">
                <a:cs typeface="Calibri"/>
              </a:rPr>
              <a:t> (ACI)</a:t>
            </a:r>
            <a:endParaRPr lang="cs-CZ" dirty="0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>
                <a:latin typeface="Calibri Light"/>
                <a:cs typeface="Calibri Light"/>
              </a:rPr>
              <a:t>Managed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service</a:t>
            </a:r>
          </a:p>
          <a:p>
            <a:r>
              <a:rPr lang="cs-CZ" dirty="0" err="1">
                <a:latin typeface="Calibri Light"/>
                <a:cs typeface="Calibri Light"/>
              </a:rPr>
              <a:t>Serverless</a:t>
            </a:r>
            <a:r>
              <a:rPr lang="cs-CZ" dirty="0">
                <a:latin typeface="Calibri Light"/>
                <a:cs typeface="Calibri Light"/>
              </a:rPr>
              <a:t> prostředí</a:t>
            </a:r>
          </a:p>
          <a:p>
            <a:r>
              <a:rPr lang="cs-CZ" dirty="0">
                <a:latin typeface="Calibri Light"/>
                <a:cs typeface="Calibri Light"/>
              </a:rPr>
              <a:t>Chci "nějak" spustit kontejner v cloudu, nezajímá mě orchestrace</a:t>
            </a: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CC377985-0A47-E9E3-C18B-4336F95D2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436" y="1781339"/>
            <a:ext cx="4797878" cy="226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6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Azure </a:t>
            </a:r>
            <a:r>
              <a:rPr lang="cs-CZ" dirty="0" err="1">
                <a:cs typeface="Calibri"/>
              </a:rPr>
              <a:t>Container</a:t>
            </a:r>
            <a:r>
              <a:rPr lang="cs-CZ" dirty="0">
                <a:cs typeface="Calibri"/>
              </a:rPr>
              <a:t> </a:t>
            </a:r>
            <a:r>
              <a:rPr lang="cs-CZ" dirty="0" err="1">
                <a:cs typeface="Calibri"/>
              </a:rPr>
              <a:t>Instances</a:t>
            </a:r>
            <a:r>
              <a:rPr lang="cs-CZ" dirty="0">
                <a:cs typeface="Calibri"/>
              </a:rPr>
              <a:t> (ACI)</a:t>
            </a:r>
            <a:endParaRPr lang="cs-CZ" dirty="0" err="1"/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3A72B6B4-7DE1-6B61-0960-19B81F6C1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0143" y="1"/>
            <a:ext cx="1586465" cy="4243232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8DFBBC3B-2D1F-8AB9-8BD8-3BDFDEE155EE}"/>
              </a:ext>
            </a:extLst>
          </p:cNvPr>
          <p:cNvSpPr txBox="1"/>
          <p:nvPr/>
        </p:nvSpPr>
        <p:spPr>
          <a:xfrm>
            <a:off x="544285" y="857249"/>
            <a:ext cx="5898696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dirty="0">
                <a:latin typeface="Calibri Light"/>
              </a:rPr>
              <a:t>Azure </a:t>
            </a:r>
            <a:r>
              <a:rPr lang="cs-CZ" dirty="0" err="1">
                <a:latin typeface="Calibri Light"/>
              </a:rPr>
              <a:t>Portal</a:t>
            </a:r>
            <a:endParaRPr lang="cs-CZ" dirty="0">
              <a:latin typeface="Calibri Light"/>
            </a:endParaRPr>
          </a:p>
          <a:p>
            <a:pPr marL="285750" lvl="2" indent="-285750">
              <a:buChar char="•"/>
            </a:pPr>
            <a:r>
              <a:rPr lang="cs-CZ" dirty="0">
                <a:latin typeface="Calibri Light"/>
              </a:rPr>
              <a:t>Instance kontejnerů</a:t>
            </a:r>
            <a:endParaRPr lang="cs-CZ" dirty="0"/>
          </a:p>
          <a:p>
            <a:pPr marL="285750" lvl="1" indent="-285750">
              <a:buChar char="•"/>
            </a:pPr>
            <a:r>
              <a:rPr lang="cs-CZ" dirty="0">
                <a:latin typeface="Calibri Light"/>
              </a:rPr>
              <a:t>Přehled - Start, Stop, využití HW, FQDN</a:t>
            </a:r>
          </a:p>
          <a:p>
            <a:pPr marL="285750" lvl="1" indent="-285750">
              <a:buChar char="•"/>
            </a:pPr>
            <a:r>
              <a:rPr lang="cs-CZ" dirty="0">
                <a:latin typeface="Calibri Light"/>
              </a:rPr>
              <a:t>Kontejnery - Události, Vlastnosti, Protokoly, Připojit</a:t>
            </a:r>
          </a:p>
          <a:p>
            <a:pPr marL="285750" lvl="1" indent="-285750">
              <a:buChar char="•"/>
            </a:pPr>
            <a:endParaRPr lang="cs-CZ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69715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Azure </a:t>
            </a:r>
            <a:r>
              <a:rPr lang="cs-CZ" dirty="0" err="1">
                <a:cs typeface="Calibri"/>
              </a:rPr>
              <a:t>Functions</a:t>
            </a:r>
            <a:r>
              <a:rPr lang="cs-CZ" dirty="0">
                <a:cs typeface="Calibri"/>
              </a:rPr>
              <a:t> 1/4</a:t>
            </a:r>
            <a:endParaRPr lang="cs-CZ" dirty="0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latin typeface="Calibri Light"/>
                <a:cs typeface="Calibri Light"/>
              </a:rPr>
              <a:t>Azure </a:t>
            </a:r>
            <a:r>
              <a:rPr lang="cs-CZ" dirty="0" err="1">
                <a:latin typeface="Calibri Light"/>
                <a:cs typeface="Calibri Light"/>
              </a:rPr>
              <a:t>Functions</a:t>
            </a:r>
            <a:endParaRPr lang="cs-CZ">
              <a:latin typeface="Calibri Light"/>
              <a:cs typeface="Calibri Light"/>
            </a:endParaRPr>
          </a:p>
          <a:p>
            <a:pPr marL="385445" lvl="1" indent="-128270"/>
            <a:r>
              <a:rPr lang="cs-CZ" dirty="0" err="1">
                <a:latin typeface="Calibri Light"/>
                <a:cs typeface="Calibri Light"/>
              </a:rPr>
              <a:t>Serverless</a:t>
            </a:r>
            <a:r>
              <a:rPr lang="cs-CZ" dirty="0">
                <a:latin typeface="Calibri Light"/>
                <a:cs typeface="Calibri Light"/>
              </a:rPr>
              <a:t> funkce, která běží někde v cloudu</a:t>
            </a:r>
            <a:endParaRPr lang="cs-CZ" dirty="0">
              <a:cs typeface="Calibri Light"/>
            </a:endParaRP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Nezajímají mě servery, definuji pouze HW parametry (CPU, RAM)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Součást event-</a:t>
            </a:r>
            <a:r>
              <a:rPr lang="cs-CZ" dirty="0" err="1">
                <a:latin typeface="Calibri Light"/>
                <a:cs typeface="Calibri Light"/>
              </a:rPr>
              <a:t>driven</a:t>
            </a:r>
            <a:r>
              <a:rPr lang="cs-CZ" dirty="0">
                <a:latin typeface="Calibri Light"/>
                <a:cs typeface="Calibri Light"/>
              </a:rPr>
              <a:t> architektury, reakce na událost (</a:t>
            </a:r>
            <a:r>
              <a:rPr lang="cs-CZ" dirty="0" err="1">
                <a:latin typeface="Calibri Light"/>
                <a:cs typeface="Calibri Light"/>
              </a:rPr>
              <a:t>Trigger</a:t>
            </a:r>
            <a:r>
              <a:rPr lang="cs-CZ" dirty="0">
                <a:latin typeface="Calibri Light"/>
                <a:cs typeface="Calibri Light"/>
              </a:rPr>
              <a:t>)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Zavolání web API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Změna v databázi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Nový soubor v úložišti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Naplánovaná úloha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Automatické škálování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Platí se za čas běhu (první milion spuštění zdarma)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Obvykle menší aplikace</a:t>
            </a:r>
          </a:p>
          <a:p>
            <a:r>
              <a:rPr lang="cs-CZ" dirty="0">
                <a:latin typeface="Calibri Light"/>
                <a:cs typeface="Calibri Light"/>
              </a:rPr>
              <a:t>Proč jako kontejner?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Důvodem je obvykle komplikovanější běhové prostředí aplikace</a:t>
            </a:r>
          </a:p>
          <a:p>
            <a:r>
              <a:rPr lang="cs-CZ" dirty="0">
                <a:latin typeface="Calibri Light"/>
                <a:cs typeface="Calibri Light"/>
              </a:rPr>
              <a:t>Příprava kontejneru</a:t>
            </a: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Base image podle jazyka – C#, Javascript/</a:t>
            </a:r>
            <a:r>
              <a:rPr lang="cs-CZ" dirty="0" err="1">
                <a:latin typeface="Calibri Light"/>
                <a:cs typeface="Calibri Light"/>
              </a:rPr>
              <a:t>Typescript</a:t>
            </a:r>
            <a:r>
              <a:rPr lang="cs-CZ" dirty="0">
                <a:latin typeface="Calibri Light"/>
                <a:cs typeface="Calibri Light"/>
              </a:rPr>
              <a:t>, Java, </a:t>
            </a:r>
            <a:r>
              <a:rPr lang="cs-CZ" dirty="0" err="1">
                <a:latin typeface="Calibri Light"/>
                <a:cs typeface="Calibri Light"/>
              </a:rPr>
              <a:t>Powershell</a:t>
            </a:r>
            <a:r>
              <a:rPr lang="cs-CZ" dirty="0">
                <a:latin typeface="Calibri Light"/>
                <a:cs typeface="Calibri Light"/>
              </a:rPr>
              <a:t>, Python</a:t>
            </a:r>
          </a:p>
          <a:p>
            <a:pPr marL="385445" lvl="1" indent="-128270"/>
            <a:endParaRPr lang="cs-CZ" dirty="0">
              <a:latin typeface="Calibri Light"/>
              <a:cs typeface="Calibri Light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604AE1C-A6A2-3B33-4D29-D12EDAF2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300037"/>
            <a:ext cx="12954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19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Azure </a:t>
            </a:r>
            <a:r>
              <a:rPr lang="cs-CZ" dirty="0" err="1">
                <a:cs typeface="Calibri"/>
              </a:rPr>
              <a:t>Functions</a:t>
            </a:r>
            <a:r>
              <a:rPr lang="cs-CZ" dirty="0">
                <a:cs typeface="Calibri"/>
              </a:rPr>
              <a:t> 2/4 - vytvoření kontejneru</a:t>
            </a:r>
            <a:endParaRPr lang="cs-CZ" dirty="0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 dirty="0">
                <a:latin typeface="Calibri Light"/>
                <a:cs typeface="Calibri Light"/>
              </a:rPr>
              <a:t>Vytvoření (Python) Funkce na stanici (</a:t>
            </a:r>
            <a:r>
              <a:rPr lang="cs-CZ" dirty="0">
                <a:ea typeface="+mj-lt"/>
                <a:cs typeface="+mj-lt"/>
              </a:rPr>
              <a:t>aktuálně to nejde v Azure </a:t>
            </a:r>
            <a:r>
              <a:rPr lang="cs-CZ" dirty="0" err="1">
                <a:ea typeface="+mj-lt"/>
                <a:cs typeface="+mj-lt"/>
              </a:rPr>
              <a:t>Portal</a:t>
            </a:r>
            <a:r>
              <a:rPr lang="cs-CZ" dirty="0">
                <a:ea typeface="+mj-lt"/>
                <a:cs typeface="+mj-lt"/>
              </a:rPr>
              <a:t>)</a:t>
            </a:r>
            <a:endParaRPr lang="en-US" dirty="0">
              <a:ea typeface="+mj-lt"/>
              <a:cs typeface="+mj-lt"/>
            </a:endParaRP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Instalace nástrojů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Azure </a:t>
            </a:r>
            <a:r>
              <a:rPr lang="cs-CZ" dirty="0" err="1">
                <a:latin typeface="Calibri Light"/>
                <a:cs typeface="Calibri Light"/>
              </a:rPr>
              <a:t>Functions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Core</a:t>
            </a:r>
            <a:r>
              <a:rPr lang="cs-CZ" dirty="0">
                <a:latin typeface="Calibri Light"/>
                <a:cs typeface="Calibri Light"/>
              </a:rPr>
              <a:t> </a:t>
            </a:r>
            <a:r>
              <a:rPr lang="cs-CZ" dirty="0" err="1">
                <a:latin typeface="Calibri Light"/>
                <a:cs typeface="Calibri Light"/>
              </a:rPr>
              <a:t>Tools</a:t>
            </a:r>
            <a:endParaRPr lang="cs-CZ" dirty="0">
              <a:latin typeface="Calibri Light"/>
              <a:cs typeface="Calibri Light"/>
            </a:endParaRP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Azure CLI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Python 3 64bit</a:t>
            </a:r>
          </a:p>
          <a:p>
            <a:pPr marL="642620" lvl="2" indent="-128270"/>
            <a:r>
              <a:rPr lang="cs-CZ" dirty="0" err="1">
                <a:latin typeface="Calibri Light"/>
                <a:cs typeface="Calibri Light"/>
              </a:rPr>
              <a:t>Docker</a:t>
            </a:r>
            <a:r>
              <a:rPr lang="cs-CZ" dirty="0">
                <a:latin typeface="Calibri Light"/>
                <a:cs typeface="Calibri Light"/>
              </a:rPr>
              <a:t> (a </a:t>
            </a:r>
            <a:r>
              <a:rPr lang="cs-CZ" dirty="0" err="1">
                <a:latin typeface="Calibri Light"/>
                <a:cs typeface="Calibri Light"/>
              </a:rPr>
              <a:t>DockerID</a:t>
            </a:r>
            <a:r>
              <a:rPr lang="cs-CZ" dirty="0">
                <a:latin typeface="Calibri Light"/>
                <a:cs typeface="Calibri Light"/>
              </a:rPr>
              <a:t>)</a:t>
            </a:r>
          </a:p>
          <a:p>
            <a:pPr marL="385445" lvl="1" indent="-128270"/>
            <a:r>
              <a:rPr lang="cs-CZ" dirty="0">
                <a:ea typeface="+mj-lt"/>
                <a:cs typeface="+mj-lt"/>
              </a:rPr>
              <a:t>Vytvoření Funkce</a:t>
            </a:r>
          </a:p>
          <a:p>
            <a:pPr marL="642620" lvl="2" indent="-128270"/>
            <a:r>
              <a:rPr lang="cs-CZ" dirty="0" err="1">
                <a:ea typeface="+mj-lt"/>
                <a:cs typeface="+mj-lt"/>
              </a:rPr>
              <a:t>sudo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apt-get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install</a:t>
            </a:r>
            <a:r>
              <a:rPr lang="cs-CZ" dirty="0">
                <a:ea typeface="+mj-lt"/>
                <a:cs typeface="+mj-lt"/>
              </a:rPr>
              <a:t> python3 python3-venv python3-pip # max. verze je 3.10 (python3.10-venv)</a:t>
            </a:r>
          </a:p>
          <a:p>
            <a:pPr marL="642620" lvl="2" indent="-128270"/>
            <a:r>
              <a:rPr lang="cs-CZ" dirty="0">
                <a:ea typeface="+mj-lt"/>
                <a:cs typeface="+mj-lt"/>
              </a:rPr>
              <a:t>python3 -m </a:t>
            </a:r>
            <a:r>
              <a:rPr lang="cs-CZ" dirty="0" err="1">
                <a:ea typeface="+mj-lt"/>
                <a:cs typeface="+mj-lt"/>
              </a:rPr>
              <a:t>venv</a:t>
            </a:r>
            <a:r>
              <a:rPr lang="cs-CZ" dirty="0">
                <a:ea typeface="+mj-lt"/>
                <a:cs typeface="+mj-lt"/>
              </a:rPr>
              <a:t> .</a:t>
            </a:r>
            <a:r>
              <a:rPr lang="cs-CZ" dirty="0" err="1">
                <a:ea typeface="+mj-lt"/>
                <a:cs typeface="+mj-lt"/>
              </a:rPr>
              <a:t>venv</a:t>
            </a:r>
            <a:r>
              <a:rPr lang="cs-CZ" dirty="0">
                <a:ea typeface="+mj-lt"/>
                <a:cs typeface="+mj-lt"/>
              </a:rPr>
              <a:t> # vytvoří se virtuální prostředí Pythonu ve skrytém adresáři</a:t>
            </a:r>
          </a:p>
          <a:p>
            <a:pPr marL="642620" lvl="2" indent="-128270"/>
            <a:r>
              <a:rPr lang="cs-CZ" dirty="0">
                <a:ea typeface="+mj-lt"/>
                <a:cs typeface="+mj-lt"/>
              </a:rPr>
              <a:t>source .</a:t>
            </a:r>
            <a:r>
              <a:rPr lang="cs-CZ" dirty="0" err="1">
                <a:ea typeface="+mj-lt"/>
                <a:cs typeface="+mj-lt"/>
              </a:rPr>
              <a:t>venv</a:t>
            </a:r>
            <a:r>
              <a:rPr lang="cs-CZ" dirty="0">
                <a:ea typeface="+mj-lt"/>
                <a:cs typeface="+mj-lt"/>
              </a:rPr>
              <a:t>/bin/</a:t>
            </a:r>
            <a:r>
              <a:rPr lang="cs-CZ" dirty="0" err="1">
                <a:ea typeface="+mj-lt"/>
                <a:cs typeface="+mj-lt"/>
              </a:rPr>
              <a:t>activate</a:t>
            </a:r>
            <a:r>
              <a:rPr lang="cs-CZ" dirty="0">
                <a:ea typeface="+mj-lt"/>
                <a:cs typeface="+mj-lt"/>
              </a:rPr>
              <a:t> # prostředí se aktivuje</a:t>
            </a:r>
          </a:p>
          <a:p>
            <a:pPr marL="642620" lvl="2" indent="-128270"/>
            <a:r>
              <a:rPr lang="cs-CZ" dirty="0" err="1">
                <a:ea typeface="+mj-lt"/>
                <a:cs typeface="+mj-lt"/>
              </a:rPr>
              <a:t>func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init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worker</a:t>
            </a:r>
            <a:r>
              <a:rPr lang="cs-CZ" dirty="0">
                <a:ea typeface="+mj-lt"/>
                <a:cs typeface="+mj-lt"/>
              </a:rPr>
              <a:t>-runtime python --</a:t>
            </a:r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# vytvoří </a:t>
            </a:r>
            <a:r>
              <a:rPr lang="cs-CZ" dirty="0" err="1">
                <a:ea typeface="+mj-lt"/>
                <a:cs typeface="+mj-lt"/>
              </a:rPr>
              <a:t>Function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App</a:t>
            </a:r>
            <a:r>
              <a:rPr lang="cs-CZ" dirty="0">
                <a:ea typeface="+mj-lt"/>
                <a:cs typeface="+mj-lt"/>
              </a:rPr>
              <a:t> a </a:t>
            </a:r>
            <a:r>
              <a:rPr lang="cs-CZ" dirty="0" err="1">
                <a:ea typeface="+mj-lt"/>
                <a:cs typeface="+mj-lt"/>
              </a:rPr>
              <a:t>Dockerfile</a:t>
            </a:r>
            <a:endParaRPr lang="cs-CZ" dirty="0">
              <a:ea typeface="+mj-lt"/>
              <a:cs typeface="+mj-lt"/>
            </a:endParaRPr>
          </a:p>
          <a:p>
            <a:pPr marL="642620" lvl="2" indent="-128270"/>
            <a:r>
              <a:rPr lang="cs-CZ" dirty="0" err="1">
                <a:ea typeface="+mj-lt"/>
                <a:cs typeface="+mj-lt"/>
              </a:rPr>
              <a:t>func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new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HttpExample001 --</a:t>
            </a:r>
            <a:r>
              <a:rPr lang="cs-CZ" dirty="0" err="1">
                <a:ea typeface="+mj-lt"/>
                <a:cs typeface="+mj-lt"/>
              </a:rPr>
              <a:t>template</a:t>
            </a:r>
            <a:r>
              <a:rPr lang="cs-CZ" dirty="0">
                <a:ea typeface="+mj-lt"/>
                <a:cs typeface="+mj-lt"/>
              </a:rPr>
              <a:t> "HTTP </a:t>
            </a:r>
            <a:r>
              <a:rPr lang="cs-CZ" dirty="0" err="1">
                <a:ea typeface="+mj-lt"/>
                <a:cs typeface="+mj-lt"/>
              </a:rPr>
              <a:t>trigger</a:t>
            </a:r>
            <a:r>
              <a:rPr lang="cs-CZ" dirty="0">
                <a:ea typeface="+mj-lt"/>
                <a:cs typeface="+mj-lt"/>
              </a:rPr>
              <a:t>" --</a:t>
            </a:r>
            <a:r>
              <a:rPr lang="cs-CZ" dirty="0" err="1">
                <a:ea typeface="+mj-lt"/>
                <a:cs typeface="+mj-lt"/>
              </a:rPr>
              <a:t>authlevel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anonymous</a:t>
            </a:r>
            <a:r>
              <a:rPr lang="cs-CZ" dirty="0">
                <a:ea typeface="+mj-lt"/>
                <a:cs typeface="+mj-lt"/>
              </a:rPr>
              <a:t> # přidá funkci do projektu</a:t>
            </a:r>
          </a:p>
          <a:p>
            <a:pPr marL="642620" lvl="2" indent="-128270"/>
            <a:r>
              <a:rPr lang="cs-CZ" dirty="0" err="1">
                <a:latin typeface="Calibri Light"/>
                <a:cs typeface="Calibri Light"/>
              </a:rPr>
              <a:t>func</a:t>
            </a:r>
            <a:r>
              <a:rPr lang="cs-CZ" dirty="0">
                <a:latin typeface="Calibri Light"/>
                <a:cs typeface="Calibri Light"/>
              </a:rPr>
              <a:t> start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lokální testování </a:t>
            </a:r>
            <a:r>
              <a:rPr lang="cs-CZ" dirty="0">
                <a:ea typeface="+mj-lt"/>
                <a:cs typeface="+mj-lt"/>
              </a:rPr>
              <a:t>http://localhost:7071/api/HttpExample001?name=Functions</a:t>
            </a:r>
            <a:endParaRPr lang="cs-CZ" dirty="0"/>
          </a:p>
          <a:p>
            <a:pPr marL="642620" lvl="2" indent="-128270"/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build --tag &lt;DOCKER_ID&gt;/azurefunctionsimage:v1.0.0 .</a:t>
            </a:r>
          </a:p>
          <a:p>
            <a:pPr marL="642620" lvl="2" indent="-128270"/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run -p 8080:80 -</a:t>
            </a:r>
            <a:r>
              <a:rPr lang="cs-CZ" dirty="0" err="1">
                <a:ea typeface="+mj-lt"/>
                <a:cs typeface="+mj-lt"/>
              </a:rPr>
              <a:t>it</a:t>
            </a:r>
            <a:r>
              <a:rPr lang="cs-CZ" dirty="0">
                <a:ea typeface="+mj-lt"/>
                <a:cs typeface="+mj-lt"/>
              </a:rPr>
              <a:t> &lt;</a:t>
            </a:r>
            <a:r>
              <a:rPr lang="cs-CZ" dirty="0" err="1">
                <a:ea typeface="+mj-lt"/>
                <a:cs typeface="+mj-lt"/>
              </a:rPr>
              <a:t>docker_id</a:t>
            </a:r>
            <a:r>
              <a:rPr lang="cs-CZ" dirty="0">
                <a:ea typeface="+mj-lt"/>
                <a:cs typeface="+mj-lt"/>
              </a:rPr>
              <a:t>&gt;/azurefunctionsimage:v1.0.0</a:t>
            </a:r>
          </a:p>
          <a:p>
            <a:pPr marL="642620" lvl="2" indent="-128270"/>
            <a:r>
              <a:rPr lang="cs-CZ" dirty="0">
                <a:ea typeface="+mj-lt"/>
                <a:cs typeface="+mj-lt"/>
              </a:rPr>
              <a:t>lokální testování http://localhost:8080/api/HttpExample001?name=Functions</a:t>
            </a:r>
          </a:p>
          <a:p>
            <a:pPr marL="642620" lvl="2" indent="-128270"/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login</a:t>
            </a:r>
          </a:p>
          <a:p>
            <a:pPr marL="642620" lvl="2" indent="-128270"/>
            <a:r>
              <a:rPr lang="cs-CZ" dirty="0" err="1">
                <a:ea typeface="+mj-lt"/>
                <a:cs typeface="+mj-lt"/>
              </a:rPr>
              <a:t>docker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push</a:t>
            </a:r>
            <a:r>
              <a:rPr lang="cs-CZ" dirty="0">
                <a:ea typeface="+mj-lt"/>
                <a:cs typeface="+mj-lt"/>
              </a:rPr>
              <a:t> &lt;DOCKER_ID&gt;/azurefunctionsimage:v1.0.0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AC1A1F31-7043-6922-AB51-206FF34CE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300037"/>
            <a:ext cx="12954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21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Azure </a:t>
            </a:r>
            <a:r>
              <a:rPr lang="cs-CZ" dirty="0" err="1">
                <a:cs typeface="Calibri"/>
              </a:rPr>
              <a:t>Functions</a:t>
            </a:r>
            <a:r>
              <a:rPr lang="cs-CZ" dirty="0">
                <a:cs typeface="Calibri"/>
              </a:rPr>
              <a:t> 3/4 - konfigurace v Azure</a:t>
            </a:r>
            <a:endParaRPr lang="cs-CZ" dirty="0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157480" indent="-285750">
              <a:buChar char="•"/>
            </a:pPr>
            <a:r>
              <a:rPr lang="cs-CZ" dirty="0" err="1">
                <a:ea typeface="+mj-lt"/>
                <a:cs typeface="+mj-lt"/>
              </a:rPr>
              <a:t>az</a:t>
            </a:r>
            <a:r>
              <a:rPr lang="cs-CZ" dirty="0">
                <a:ea typeface="+mj-lt"/>
                <a:cs typeface="+mj-lt"/>
              </a:rPr>
              <a:t> login</a:t>
            </a:r>
            <a:endParaRPr lang="cs-CZ">
              <a:cs typeface="Calibri Light" panose="020F0302020204030204"/>
            </a:endParaRPr>
          </a:p>
          <a:p>
            <a:pPr marL="285750" indent="-285750">
              <a:buChar char="•"/>
            </a:pPr>
            <a:r>
              <a:rPr lang="cs-CZ" dirty="0" err="1">
                <a:ea typeface="+mj-lt"/>
                <a:cs typeface="+mj-lt"/>
              </a:rPr>
              <a:t>az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b="1" dirty="0" err="1">
                <a:ea typeface="+mj-lt"/>
                <a:cs typeface="+mj-lt"/>
              </a:rPr>
              <a:t>group</a:t>
            </a:r>
            <a:r>
              <a:rPr lang="cs-CZ" b="1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create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AzureFunctionsContainers-rg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location</a:t>
            </a:r>
            <a:r>
              <a:rPr lang="cs-CZ" dirty="0">
                <a:ea typeface="+mj-lt"/>
                <a:cs typeface="+mj-lt"/>
              </a:rPr>
              <a:t> &lt;REGION&gt;</a:t>
            </a:r>
          </a:p>
          <a:p>
            <a:pPr marL="285750" indent="-285750">
              <a:buChar char="•"/>
            </a:pPr>
            <a:r>
              <a:rPr lang="cs-CZ" dirty="0" err="1">
                <a:ea typeface="+mj-lt"/>
                <a:cs typeface="+mj-lt"/>
              </a:rPr>
              <a:t>az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b="1" dirty="0" err="1">
                <a:ea typeface="+mj-lt"/>
                <a:cs typeface="+mj-lt"/>
              </a:rPr>
              <a:t>storage</a:t>
            </a:r>
            <a:r>
              <a:rPr lang="cs-CZ" b="1" dirty="0">
                <a:ea typeface="+mj-lt"/>
                <a:cs typeface="+mj-lt"/>
              </a:rPr>
              <a:t> </a:t>
            </a:r>
            <a:r>
              <a:rPr lang="cs-CZ" b="1" dirty="0" err="1">
                <a:ea typeface="+mj-lt"/>
                <a:cs typeface="+mj-lt"/>
              </a:rPr>
              <a:t>account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create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&lt;STORAGE_NAME&gt; --</a:t>
            </a:r>
            <a:r>
              <a:rPr lang="cs-CZ" dirty="0" err="1">
                <a:ea typeface="+mj-lt"/>
                <a:cs typeface="+mj-lt"/>
              </a:rPr>
              <a:t>location</a:t>
            </a:r>
            <a:r>
              <a:rPr lang="cs-CZ" dirty="0">
                <a:ea typeface="+mj-lt"/>
                <a:cs typeface="+mj-lt"/>
              </a:rPr>
              <a:t> &lt;REGION&gt; --</a:t>
            </a:r>
            <a:r>
              <a:rPr lang="cs-CZ" dirty="0" err="1">
                <a:ea typeface="+mj-lt"/>
                <a:cs typeface="+mj-lt"/>
              </a:rPr>
              <a:t>resource-group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AzureFunctionsContainers-rg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sku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Standard_LRS</a:t>
            </a:r>
            <a:endParaRPr lang="cs-CZ" dirty="0">
              <a:ea typeface="+mj-lt"/>
              <a:cs typeface="+mj-lt"/>
            </a:endParaRPr>
          </a:p>
          <a:p>
            <a:pPr marL="285750" indent="-285750">
              <a:buChar char="•"/>
            </a:pPr>
            <a:r>
              <a:rPr lang="cs-CZ" dirty="0" err="1">
                <a:ea typeface="+mj-lt"/>
                <a:cs typeface="+mj-lt"/>
              </a:rPr>
              <a:t>az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b="1" dirty="0" err="1">
                <a:ea typeface="+mj-lt"/>
                <a:cs typeface="+mj-lt"/>
              </a:rPr>
              <a:t>functionapp</a:t>
            </a:r>
            <a:r>
              <a:rPr lang="cs-CZ" b="1" dirty="0">
                <a:ea typeface="+mj-lt"/>
                <a:cs typeface="+mj-lt"/>
              </a:rPr>
              <a:t> </a:t>
            </a:r>
            <a:r>
              <a:rPr lang="cs-CZ" b="1" dirty="0" err="1">
                <a:ea typeface="+mj-lt"/>
                <a:cs typeface="+mj-lt"/>
              </a:rPr>
              <a:t>plan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create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resource-group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AzureFunctionsContainers-rg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myPremiumPlan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location</a:t>
            </a:r>
            <a:r>
              <a:rPr lang="cs-CZ" dirty="0">
                <a:ea typeface="+mj-lt"/>
                <a:cs typeface="+mj-lt"/>
              </a:rPr>
              <a:t> &lt;REGION&gt; --</a:t>
            </a:r>
            <a:r>
              <a:rPr lang="cs-CZ" dirty="0" err="1">
                <a:ea typeface="+mj-lt"/>
                <a:cs typeface="+mj-lt"/>
              </a:rPr>
              <a:t>number-of-workers</a:t>
            </a:r>
            <a:r>
              <a:rPr lang="cs-CZ" dirty="0">
                <a:ea typeface="+mj-lt"/>
                <a:cs typeface="+mj-lt"/>
              </a:rPr>
              <a:t> 1 --</a:t>
            </a:r>
            <a:r>
              <a:rPr lang="cs-CZ" dirty="0" err="1">
                <a:ea typeface="+mj-lt"/>
                <a:cs typeface="+mj-lt"/>
              </a:rPr>
              <a:t>sku</a:t>
            </a:r>
            <a:r>
              <a:rPr lang="cs-CZ" dirty="0">
                <a:ea typeface="+mj-lt"/>
                <a:cs typeface="+mj-lt"/>
              </a:rPr>
              <a:t> EP1 --</a:t>
            </a:r>
            <a:r>
              <a:rPr lang="cs-CZ" dirty="0" err="1">
                <a:ea typeface="+mj-lt"/>
                <a:cs typeface="+mj-lt"/>
              </a:rPr>
              <a:t>is-linux</a:t>
            </a:r>
            <a:endParaRPr lang="cs-CZ" dirty="0">
              <a:ea typeface="+mj-lt"/>
              <a:cs typeface="+mj-lt"/>
            </a:endParaRPr>
          </a:p>
          <a:p>
            <a:pPr marL="285750" indent="-285750">
              <a:buChar char="•"/>
            </a:pPr>
            <a:r>
              <a:rPr lang="cs-CZ" dirty="0" err="1">
                <a:ea typeface="+mj-lt"/>
                <a:cs typeface="+mj-lt"/>
              </a:rPr>
              <a:t>az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b="1" dirty="0" err="1">
                <a:ea typeface="+mj-lt"/>
                <a:cs typeface="+mj-lt"/>
              </a:rPr>
              <a:t>functionapp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create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&lt;APP_NAME&gt; --</a:t>
            </a:r>
            <a:r>
              <a:rPr lang="cs-CZ" dirty="0" err="1">
                <a:ea typeface="+mj-lt"/>
                <a:cs typeface="+mj-lt"/>
              </a:rPr>
              <a:t>storage-account</a:t>
            </a:r>
            <a:r>
              <a:rPr lang="cs-CZ" dirty="0">
                <a:ea typeface="+mj-lt"/>
                <a:cs typeface="+mj-lt"/>
              </a:rPr>
              <a:t> &lt;STORAGE_NAME&gt; --</a:t>
            </a:r>
            <a:r>
              <a:rPr lang="cs-CZ" dirty="0" err="1">
                <a:ea typeface="+mj-lt"/>
                <a:cs typeface="+mj-lt"/>
              </a:rPr>
              <a:t>resource-group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AzureFunctionsContainers-rg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plan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myPremiumPlan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deployment</a:t>
            </a:r>
            <a:r>
              <a:rPr lang="cs-CZ" dirty="0">
                <a:ea typeface="+mj-lt"/>
                <a:cs typeface="+mj-lt"/>
              </a:rPr>
              <a:t>-</a:t>
            </a:r>
            <a:r>
              <a:rPr lang="cs-CZ" dirty="0" err="1">
                <a:ea typeface="+mj-lt"/>
                <a:cs typeface="+mj-lt"/>
              </a:rPr>
              <a:t>container</a:t>
            </a:r>
            <a:r>
              <a:rPr lang="cs-CZ" dirty="0">
                <a:ea typeface="+mj-lt"/>
                <a:cs typeface="+mj-lt"/>
              </a:rPr>
              <a:t>-image-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&lt;DOCKER_ID&gt;/azurefunctionsimage:v1.0.0</a:t>
            </a:r>
          </a:p>
          <a:p>
            <a:pPr marL="285750" indent="-285750">
              <a:buChar char="•"/>
            </a:pPr>
            <a:r>
              <a:rPr lang="cs-CZ" dirty="0" err="1">
                <a:ea typeface="+mj-lt"/>
                <a:cs typeface="+mj-lt"/>
              </a:rPr>
              <a:t>az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storage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account</a:t>
            </a:r>
            <a:r>
              <a:rPr lang="cs-CZ" dirty="0">
                <a:ea typeface="+mj-lt"/>
                <a:cs typeface="+mj-lt"/>
              </a:rPr>
              <a:t> show-</a:t>
            </a:r>
            <a:r>
              <a:rPr lang="cs-CZ" dirty="0" err="1">
                <a:ea typeface="+mj-lt"/>
                <a:cs typeface="+mj-lt"/>
              </a:rPr>
              <a:t>connection</a:t>
            </a:r>
            <a:r>
              <a:rPr lang="cs-CZ" dirty="0">
                <a:ea typeface="+mj-lt"/>
                <a:cs typeface="+mj-lt"/>
              </a:rPr>
              <a:t>-</a:t>
            </a:r>
            <a:r>
              <a:rPr lang="cs-CZ" dirty="0" err="1">
                <a:ea typeface="+mj-lt"/>
                <a:cs typeface="+mj-lt"/>
              </a:rPr>
              <a:t>string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resource-group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AzureFunctionsContainers-rg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&lt;STORAGE_NAME&gt; --</a:t>
            </a:r>
            <a:r>
              <a:rPr lang="cs-CZ" dirty="0" err="1">
                <a:ea typeface="+mj-lt"/>
                <a:cs typeface="+mj-lt"/>
              </a:rPr>
              <a:t>query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connectionString</a:t>
            </a:r>
            <a:r>
              <a:rPr lang="cs-CZ" dirty="0">
                <a:ea typeface="+mj-lt"/>
                <a:cs typeface="+mj-lt"/>
              </a:rPr>
              <a:t> --output </a:t>
            </a:r>
            <a:r>
              <a:rPr lang="cs-CZ" dirty="0" err="1">
                <a:ea typeface="+mj-lt"/>
                <a:cs typeface="+mj-lt"/>
              </a:rPr>
              <a:t>tsv</a:t>
            </a:r>
            <a:endParaRPr lang="cs-CZ">
              <a:ea typeface="+mj-lt"/>
              <a:cs typeface="+mj-lt"/>
            </a:endParaRPr>
          </a:p>
          <a:p>
            <a:pPr marL="285750" indent="-285750">
              <a:buChar char="•"/>
            </a:pPr>
            <a:r>
              <a:rPr lang="cs-CZ" dirty="0" err="1">
                <a:ea typeface="+mj-lt"/>
                <a:cs typeface="+mj-lt"/>
              </a:rPr>
              <a:t>az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b="1" dirty="0" err="1">
                <a:ea typeface="+mj-lt"/>
                <a:cs typeface="+mj-lt"/>
              </a:rPr>
              <a:t>functionapp</a:t>
            </a:r>
            <a:r>
              <a:rPr lang="cs-CZ" b="1" dirty="0">
                <a:ea typeface="+mj-lt"/>
                <a:cs typeface="+mj-lt"/>
              </a:rPr>
              <a:t> </a:t>
            </a:r>
            <a:r>
              <a:rPr lang="cs-CZ" b="1" dirty="0" err="1">
                <a:ea typeface="+mj-lt"/>
                <a:cs typeface="+mj-lt"/>
              </a:rPr>
              <a:t>config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appsettings</a:t>
            </a:r>
            <a:r>
              <a:rPr lang="cs-CZ" dirty="0">
                <a:ea typeface="+mj-lt"/>
                <a:cs typeface="+mj-lt"/>
              </a:rPr>
              <a:t> set --</a:t>
            </a:r>
            <a:r>
              <a:rPr lang="cs-CZ" dirty="0" err="1">
                <a:ea typeface="+mj-lt"/>
                <a:cs typeface="+mj-lt"/>
              </a:rPr>
              <a:t>name</a:t>
            </a:r>
            <a:r>
              <a:rPr lang="cs-CZ" dirty="0">
                <a:ea typeface="+mj-lt"/>
                <a:cs typeface="+mj-lt"/>
              </a:rPr>
              <a:t> &lt;APP_NAME&gt; --</a:t>
            </a:r>
            <a:r>
              <a:rPr lang="cs-CZ" dirty="0" err="1">
                <a:ea typeface="+mj-lt"/>
                <a:cs typeface="+mj-lt"/>
              </a:rPr>
              <a:t>resource-group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AzureFunctionsContainers-rg</a:t>
            </a:r>
            <a:r>
              <a:rPr lang="cs-CZ" dirty="0">
                <a:ea typeface="+mj-lt"/>
                <a:cs typeface="+mj-lt"/>
              </a:rPr>
              <a:t> --</a:t>
            </a:r>
            <a:r>
              <a:rPr lang="cs-CZ" dirty="0" err="1">
                <a:ea typeface="+mj-lt"/>
                <a:cs typeface="+mj-lt"/>
              </a:rPr>
              <a:t>settings</a:t>
            </a:r>
            <a:r>
              <a:rPr lang="cs-CZ" dirty="0">
                <a:ea typeface="+mj-lt"/>
                <a:cs typeface="+mj-lt"/>
              </a:rPr>
              <a:t> </a:t>
            </a:r>
            <a:r>
              <a:rPr lang="cs-CZ" dirty="0" err="1">
                <a:ea typeface="+mj-lt"/>
                <a:cs typeface="+mj-lt"/>
              </a:rPr>
              <a:t>AzureWebJobsStorage</a:t>
            </a:r>
            <a:r>
              <a:rPr lang="cs-CZ" dirty="0">
                <a:ea typeface="+mj-lt"/>
                <a:cs typeface="+mj-lt"/>
              </a:rPr>
              <a:t>=&lt;CONNECTION_STRING&gt;</a:t>
            </a:r>
          </a:p>
          <a:p>
            <a:pPr marL="285750" indent="-285750">
              <a:buChar char="•"/>
            </a:pPr>
            <a:r>
              <a:rPr lang="cs-CZ" dirty="0">
                <a:ea typeface="+mj-lt"/>
                <a:cs typeface="+mj-lt"/>
              </a:rPr>
              <a:t>https://&lt;APP_NAME&gt;.azurewebsites.net/api/HttpExample001?name=Functions :-)</a:t>
            </a:r>
            <a:endParaRPr lang="cs-CZ" dirty="0">
              <a:cs typeface="Calibri Light" panose="020F0302020204030204"/>
            </a:endParaRP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CA119E39-D7D1-3016-C7BC-B3EBD371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300038"/>
            <a:ext cx="12954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01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Azure </a:t>
            </a:r>
            <a:r>
              <a:rPr lang="cs-CZ" dirty="0" err="1">
                <a:cs typeface="Calibri"/>
              </a:rPr>
              <a:t>Functions</a:t>
            </a:r>
            <a:r>
              <a:rPr lang="cs-CZ" dirty="0">
                <a:cs typeface="Calibri"/>
              </a:rPr>
              <a:t> 4/4 - kód</a:t>
            </a:r>
            <a:endParaRPr lang="cs-CZ" dirty="0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cs-CZ" dirty="0">
                <a:latin typeface="Consolas"/>
                <a:ea typeface="+mj-lt"/>
                <a:cs typeface="+mj-lt"/>
              </a:rPr>
              <a:t>import </a:t>
            </a:r>
            <a:r>
              <a:rPr lang="cs-CZ" dirty="0" err="1">
                <a:latin typeface="Consolas"/>
                <a:ea typeface="+mj-lt"/>
                <a:cs typeface="+mj-lt"/>
              </a:rPr>
              <a:t>logging</a:t>
            </a:r>
            <a:endParaRPr lang="cs-CZ" dirty="0" err="1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import </a:t>
            </a:r>
            <a:r>
              <a:rPr lang="cs-CZ" dirty="0" err="1">
                <a:latin typeface="Consolas"/>
                <a:ea typeface="+mj-lt"/>
                <a:cs typeface="+mj-lt"/>
              </a:rPr>
              <a:t>azure.functions</a:t>
            </a:r>
            <a:r>
              <a:rPr lang="cs-CZ" dirty="0">
                <a:latin typeface="Consolas"/>
                <a:ea typeface="+mj-lt"/>
                <a:cs typeface="+mj-lt"/>
              </a:rPr>
              <a:t> as </a:t>
            </a:r>
            <a:r>
              <a:rPr lang="cs-CZ" dirty="0" err="1">
                <a:latin typeface="Consolas"/>
                <a:ea typeface="+mj-lt"/>
                <a:cs typeface="+mj-lt"/>
              </a:rPr>
              <a:t>func</a:t>
            </a:r>
            <a:endParaRPr lang="cs-CZ" dirty="0" err="1">
              <a:latin typeface="Consolas"/>
            </a:endParaRPr>
          </a:p>
          <a:p>
            <a:endParaRPr lang="cs-CZ" dirty="0">
              <a:latin typeface="Consolas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def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main</a:t>
            </a:r>
            <a:r>
              <a:rPr lang="cs-CZ" dirty="0">
                <a:latin typeface="Consolas"/>
                <a:ea typeface="+mj-lt"/>
                <a:cs typeface="+mj-lt"/>
              </a:rPr>
              <a:t>(</a:t>
            </a:r>
            <a:r>
              <a:rPr lang="cs-CZ" dirty="0" err="1">
                <a:latin typeface="Consolas"/>
                <a:ea typeface="+mj-lt"/>
                <a:cs typeface="+mj-lt"/>
              </a:rPr>
              <a:t>req</a:t>
            </a:r>
            <a:r>
              <a:rPr lang="cs-CZ" dirty="0">
                <a:latin typeface="Consolas"/>
                <a:ea typeface="+mj-lt"/>
                <a:cs typeface="+mj-lt"/>
              </a:rPr>
              <a:t>: </a:t>
            </a:r>
            <a:r>
              <a:rPr lang="cs-CZ" dirty="0" err="1">
                <a:latin typeface="Consolas"/>
                <a:ea typeface="+mj-lt"/>
                <a:cs typeface="+mj-lt"/>
              </a:rPr>
              <a:t>func.HttpRequest</a:t>
            </a:r>
            <a:r>
              <a:rPr lang="cs-CZ" dirty="0">
                <a:latin typeface="Consolas"/>
                <a:ea typeface="+mj-lt"/>
                <a:cs typeface="+mj-lt"/>
              </a:rPr>
              <a:t>) -&gt; </a:t>
            </a:r>
            <a:r>
              <a:rPr lang="cs-CZ" dirty="0" err="1">
                <a:latin typeface="Consolas"/>
                <a:ea typeface="+mj-lt"/>
                <a:cs typeface="+mj-lt"/>
              </a:rPr>
              <a:t>func.HttpResponse</a:t>
            </a:r>
            <a:r>
              <a:rPr lang="cs-CZ" dirty="0">
                <a:latin typeface="Consolas"/>
                <a:ea typeface="+mj-lt"/>
                <a:cs typeface="+mj-lt"/>
              </a:rPr>
              <a:t>: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 logging.info('Python HTTP </a:t>
            </a:r>
            <a:r>
              <a:rPr lang="cs-CZ" dirty="0" err="1">
                <a:latin typeface="Consolas"/>
                <a:ea typeface="+mj-lt"/>
                <a:cs typeface="+mj-lt"/>
              </a:rPr>
              <a:t>trigger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function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processed</a:t>
            </a:r>
            <a:r>
              <a:rPr lang="cs-CZ" dirty="0">
                <a:latin typeface="Consolas"/>
                <a:ea typeface="+mj-lt"/>
                <a:cs typeface="+mj-lt"/>
              </a:rPr>
              <a:t> a </a:t>
            </a:r>
            <a:r>
              <a:rPr lang="cs-CZ" dirty="0" err="1">
                <a:latin typeface="Consolas"/>
                <a:ea typeface="+mj-lt"/>
                <a:cs typeface="+mj-lt"/>
              </a:rPr>
              <a:t>request</a:t>
            </a:r>
            <a:r>
              <a:rPr lang="cs-CZ" dirty="0">
                <a:latin typeface="Consolas"/>
                <a:ea typeface="+mj-lt"/>
                <a:cs typeface="+mj-lt"/>
              </a:rPr>
              <a:t>.')</a:t>
            </a:r>
            <a:endParaRPr lang="cs-CZ" dirty="0">
              <a:latin typeface="Consolas"/>
            </a:endParaRPr>
          </a:p>
          <a:p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 </a:t>
            </a:r>
            <a:r>
              <a:rPr lang="cs-CZ" dirty="0" err="1">
                <a:latin typeface="Consolas"/>
                <a:ea typeface="+mj-lt"/>
                <a:cs typeface="+mj-lt"/>
              </a:rPr>
              <a:t>name</a:t>
            </a:r>
            <a:r>
              <a:rPr lang="cs-CZ" dirty="0">
                <a:latin typeface="Consolas"/>
                <a:ea typeface="+mj-lt"/>
                <a:cs typeface="+mj-lt"/>
              </a:rPr>
              <a:t> = </a:t>
            </a:r>
            <a:r>
              <a:rPr lang="cs-CZ" dirty="0" err="1">
                <a:latin typeface="Consolas"/>
                <a:ea typeface="+mj-lt"/>
                <a:cs typeface="+mj-lt"/>
              </a:rPr>
              <a:t>req.params.get</a:t>
            </a:r>
            <a:r>
              <a:rPr lang="cs-CZ" dirty="0">
                <a:latin typeface="Consolas"/>
                <a:ea typeface="+mj-lt"/>
                <a:cs typeface="+mj-lt"/>
              </a:rPr>
              <a:t>('</a:t>
            </a:r>
            <a:r>
              <a:rPr lang="cs-CZ" dirty="0" err="1">
                <a:latin typeface="Consolas"/>
                <a:ea typeface="+mj-lt"/>
                <a:cs typeface="+mj-lt"/>
              </a:rPr>
              <a:t>name</a:t>
            </a:r>
            <a:r>
              <a:rPr lang="cs-CZ" dirty="0">
                <a:latin typeface="Consolas"/>
                <a:ea typeface="+mj-lt"/>
                <a:cs typeface="+mj-lt"/>
              </a:rPr>
              <a:t>')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 </a:t>
            </a:r>
            <a:r>
              <a:rPr lang="cs-CZ" dirty="0" err="1">
                <a:latin typeface="Consolas"/>
                <a:ea typeface="+mj-lt"/>
                <a:cs typeface="+mj-lt"/>
              </a:rPr>
              <a:t>if</a:t>
            </a:r>
            <a:r>
              <a:rPr lang="cs-CZ" dirty="0">
                <a:latin typeface="Consolas"/>
                <a:ea typeface="+mj-lt"/>
                <a:cs typeface="+mj-lt"/>
              </a:rPr>
              <a:t> not </a:t>
            </a:r>
            <a:r>
              <a:rPr lang="cs-CZ" dirty="0" err="1">
                <a:latin typeface="Consolas"/>
                <a:ea typeface="+mj-lt"/>
                <a:cs typeface="+mj-lt"/>
              </a:rPr>
              <a:t>name</a:t>
            </a:r>
            <a:r>
              <a:rPr lang="cs-CZ" dirty="0">
                <a:latin typeface="Consolas"/>
                <a:ea typeface="+mj-lt"/>
                <a:cs typeface="+mj-lt"/>
              </a:rPr>
              <a:t>: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 </a:t>
            </a:r>
            <a:r>
              <a:rPr lang="cs-CZ" dirty="0" err="1">
                <a:latin typeface="Consolas"/>
                <a:ea typeface="+mj-lt"/>
                <a:cs typeface="+mj-lt"/>
              </a:rPr>
              <a:t>try</a:t>
            </a:r>
            <a:r>
              <a:rPr lang="cs-CZ" dirty="0">
                <a:latin typeface="Consolas"/>
                <a:ea typeface="+mj-lt"/>
                <a:cs typeface="+mj-lt"/>
              </a:rPr>
              <a:t>: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     </a:t>
            </a:r>
            <a:r>
              <a:rPr lang="cs-CZ" dirty="0" err="1">
                <a:latin typeface="Consolas"/>
                <a:ea typeface="+mj-lt"/>
                <a:cs typeface="+mj-lt"/>
              </a:rPr>
              <a:t>req_body</a:t>
            </a:r>
            <a:r>
              <a:rPr lang="cs-CZ" dirty="0">
                <a:latin typeface="Consolas"/>
                <a:ea typeface="+mj-lt"/>
                <a:cs typeface="+mj-lt"/>
              </a:rPr>
              <a:t> = </a:t>
            </a:r>
            <a:r>
              <a:rPr lang="cs-CZ" dirty="0" err="1">
                <a:latin typeface="Consolas"/>
                <a:ea typeface="+mj-lt"/>
                <a:cs typeface="+mj-lt"/>
              </a:rPr>
              <a:t>req.get_json</a:t>
            </a:r>
            <a:r>
              <a:rPr lang="cs-CZ" dirty="0">
                <a:latin typeface="Consolas"/>
                <a:ea typeface="+mj-lt"/>
                <a:cs typeface="+mj-lt"/>
              </a:rPr>
              <a:t>()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 </a:t>
            </a:r>
            <a:r>
              <a:rPr lang="cs-CZ" dirty="0" err="1">
                <a:latin typeface="Consolas"/>
                <a:ea typeface="+mj-lt"/>
                <a:cs typeface="+mj-lt"/>
              </a:rPr>
              <a:t>except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ValueError</a:t>
            </a:r>
            <a:r>
              <a:rPr lang="cs-CZ" dirty="0">
                <a:latin typeface="Consolas"/>
                <a:ea typeface="+mj-lt"/>
                <a:cs typeface="+mj-lt"/>
              </a:rPr>
              <a:t>: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     </a:t>
            </a:r>
            <a:r>
              <a:rPr lang="cs-CZ" err="1">
                <a:latin typeface="Consolas"/>
                <a:ea typeface="+mj-lt"/>
                <a:cs typeface="+mj-lt"/>
              </a:rPr>
              <a:t>pass</a:t>
            </a:r>
            <a:endParaRPr lang="cs-CZ" err="1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 </a:t>
            </a:r>
            <a:r>
              <a:rPr lang="cs-CZ" err="1">
                <a:latin typeface="Consolas"/>
                <a:ea typeface="+mj-lt"/>
                <a:cs typeface="+mj-lt"/>
              </a:rPr>
              <a:t>else</a:t>
            </a:r>
            <a:r>
              <a:rPr lang="cs-CZ" dirty="0">
                <a:latin typeface="Consolas"/>
                <a:ea typeface="+mj-lt"/>
                <a:cs typeface="+mj-lt"/>
              </a:rPr>
              <a:t>: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     </a:t>
            </a:r>
            <a:r>
              <a:rPr lang="cs-CZ" err="1">
                <a:latin typeface="Consolas"/>
                <a:ea typeface="+mj-lt"/>
                <a:cs typeface="+mj-lt"/>
              </a:rPr>
              <a:t>name</a:t>
            </a:r>
            <a:r>
              <a:rPr lang="cs-CZ" dirty="0">
                <a:latin typeface="Consolas"/>
                <a:ea typeface="+mj-lt"/>
                <a:cs typeface="+mj-lt"/>
              </a:rPr>
              <a:t> = </a:t>
            </a:r>
            <a:r>
              <a:rPr lang="cs-CZ" err="1">
                <a:latin typeface="Consolas"/>
                <a:ea typeface="+mj-lt"/>
                <a:cs typeface="+mj-lt"/>
              </a:rPr>
              <a:t>req_body.get</a:t>
            </a:r>
            <a:r>
              <a:rPr lang="cs-CZ" dirty="0">
                <a:latin typeface="Consolas"/>
                <a:ea typeface="+mj-lt"/>
                <a:cs typeface="+mj-lt"/>
              </a:rPr>
              <a:t>('</a:t>
            </a:r>
            <a:r>
              <a:rPr lang="cs-CZ" err="1">
                <a:latin typeface="Consolas"/>
                <a:ea typeface="+mj-lt"/>
                <a:cs typeface="+mj-lt"/>
              </a:rPr>
              <a:t>name</a:t>
            </a:r>
            <a:r>
              <a:rPr lang="cs-CZ" dirty="0">
                <a:latin typeface="Consolas"/>
                <a:ea typeface="+mj-lt"/>
                <a:cs typeface="+mj-lt"/>
              </a:rPr>
              <a:t>')</a:t>
            </a:r>
            <a:endParaRPr lang="cs-CZ" dirty="0">
              <a:latin typeface="Consolas"/>
            </a:endParaRPr>
          </a:p>
          <a:p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 </a:t>
            </a:r>
            <a:r>
              <a:rPr lang="cs-CZ" err="1">
                <a:latin typeface="Consolas"/>
                <a:ea typeface="+mj-lt"/>
                <a:cs typeface="+mj-lt"/>
              </a:rPr>
              <a:t>if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name</a:t>
            </a:r>
            <a:r>
              <a:rPr lang="cs-CZ" dirty="0">
                <a:latin typeface="Consolas"/>
                <a:ea typeface="+mj-lt"/>
                <a:cs typeface="+mj-lt"/>
              </a:rPr>
              <a:t>: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 return </a:t>
            </a:r>
            <a:r>
              <a:rPr lang="cs-CZ" err="1">
                <a:latin typeface="Consolas"/>
                <a:ea typeface="+mj-lt"/>
                <a:cs typeface="+mj-lt"/>
              </a:rPr>
              <a:t>func.HttpResponse</a:t>
            </a:r>
            <a:r>
              <a:rPr lang="cs-CZ" dirty="0">
                <a:latin typeface="Consolas"/>
                <a:ea typeface="+mj-lt"/>
                <a:cs typeface="+mj-lt"/>
              </a:rPr>
              <a:t>(</a:t>
            </a:r>
            <a:r>
              <a:rPr lang="cs-CZ" err="1">
                <a:latin typeface="Consolas"/>
                <a:ea typeface="+mj-lt"/>
                <a:cs typeface="+mj-lt"/>
              </a:rPr>
              <a:t>f"Hello</a:t>
            </a:r>
            <a:r>
              <a:rPr lang="cs-CZ" dirty="0">
                <a:latin typeface="Consolas"/>
                <a:ea typeface="+mj-lt"/>
                <a:cs typeface="+mj-lt"/>
              </a:rPr>
              <a:t>, {</a:t>
            </a:r>
            <a:r>
              <a:rPr lang="cs-CZ" err="1">
                <a:latin typeface="Consolas"/>
                <a:ea typeface="+mj-lt"/>
                <a:cs typeface="+mj-lt"/>
              </a:rPr>
              <a:t>name</a:t>
            </a:r>
            <a:r>
              <a:rPr lang="cs-CZ" dirty="0">
                <a:latin typeface="Consolas"/>
                <a:ea typeface="+mj-lt"/>
                <a:cs typeface="+mj-lt"/>
              </a:rPr>
              <a:t>}. </a:t>
            </a:r>
            <a:r>
              <a:rPr lang="cs-CZ" err="1">
                <a:latin typeface="Consolas"/>
                <a:ea typeface="+mj-lt"/>
                <a:cs typeface="+mj-lt"/>
              </a:rPr>
              <a:t>This</a:t>
            </a:r>
            <a:r>
              <a:rPr lang="cs-CZ" dirty="0">
                <a:latin typeface="Consolas"/>
                <a:ea typeface="+mj-lt"/>
                <a:cs typeface="+mj-lt"/>
              </a:rPr>
              <a:t> HTTP </a:t>
            </a:r>
            <a:r>
              <a:rPr lang="cs-CZ" err="1">
                <a:latin typeface="Consolas"/>
                <a:ea typeface="+mj-lt"/>
                <a:cs typeface="+mj-lt"/>
              </a:rPr>
              <a:t>triggered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function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executed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successfully</a:t>
            </a:r>
            <a:r>
              <a:rPr lang="cs-CZ" dirty="0">
                <a:latin typeface="Consolas"/>
                <a:ea typeface="+mj-lt"/>
                <a:cs typeface="+mj-lt"/>
              </a:rPr>
              <a:t>.")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 </a:t>
            </a:r>
            <a:r>
              <a:rPr lang="cs-CZ" err="1">
                <a:latin typeface="Consolas"/>
                <a:ea typeface="+mj-lt"/>
                <a:cs typeface="+mj-lt"/>
              </a:rPr>
              <a:t>else</a:t>
            </a:r>
            <a:r>
              <a:rPr lang="cs-CZ" dirty="0">
                <a:latin typeface="Consolas"/>
                <a:ea typeface="+mj-lt"/>
                <a:cs typeface="+mj-lt"/>
              </a:rPr>
              <a:t>: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 return </a:t>
            </a:r>
            <a:r>
              <a:rPr lang="cs-CZ" err="1">
                <a:latin typeface="Consolas"/>
                <a:ea typeface="+mj-lt"/>
                <a:cs typeface="+mj-lt"/>
              </a:rPr>
              <a:t>func.HttpResponse</a:t>
            </a:r>
            <a:r>
              <a:rPr lang="cs-CZ" dirty="0">
                <a:latin typeface="Consolas"/>
                <a:ea typeface="+mj-lt"/>
                <a:cs typeface="+mj-lt"/>
              </a:rPr>
              <a:t>(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      "</a:t>
            </a:r>
            <a:r>
              <a:rPr lang="cs-CZ" err="1">
                <a:latin typeface="Consolas"/>
                <a:ea typeface="+mj-lt"/>
                <a:cs typeface="+mj-lt"/>
              </a:rPr>
              <a:t>This</a:t>
            </a:r>
            <a:r>
              <a:rPr lang="cs-CZ" dirty="0">
                <a:latin typeface="Consolas"/>
                <a:ea typeface="+mj-lt"/>
                <a:cs typeface="+mj-lt"/>
              </a:rPr>
              <a:t> HTTP </a:t>
            </a:r>
            <a:r>
              <a:rPr lang="cs-CZ" err="1">
                <a:latin typeface="Consolas"/>
                <a:ea typeface="+mj-lt"/>
                <a:cs typeface="+mj-lt"/>
              </a:rPr>
              <a:t>triggered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function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executed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successfully</a:t>
            </a:r>
            <a:r>
              <a:rPr lang="cs-CZ" dirty="0">
                <a:latin typeface="Consolas"/>
                <a:ea typeface="+mj-lt"/>
                <a:cs typeface="+mj-lt"/>
              </a:rPr>
              <a:t>. </a:t>
            </a:r>
            <a:r>
              <a:rPr lang="cs-CZ" err="1">
                <a:latin typeface="Consolas"/>
                <a:ea typeface="+mj-lt"/>
                <a:cs typeface="+mj-lt"/>
              </a:rPr>
              <a:t>Pass</a:t>
            </a:r>
            <a:r>
              <a:rPr lang="cs-CZ" dirty="0">
                <a:latin typeface="Consolas"/>
                <a:ea typeface="+mj-lt"/>
                <a:cs typeface="+mj-lt"/>
              </a:rPr>
              <a:t> a </a:t>
            </a:r>
            <a:r>
              <a:rPr lang="cs-CZ" err="1">
                <a:latin typeface="Consolas"/>
                <a:ea typeface="+mj-lt"/>
                <a:cs typeface="+mj-lt"/>
              </a:rPr>
              <a:t>name</a:t>
            </a:r>
            <a:r>
              <a:rPr lang="cs-CZ" dirty="0">
                <a:latin typeface="Consolas"/>
                <a:ea typeface="+mj-lt"/>
                <a:cs typeface="+mj-lt"/>
              </a:rPr>
              <a:t> in </a:t>
            </a:r>
            <a:r>
              <a:rPr lang="cs-CZ" err="1">
                <a:latin typeface="Consolas"/>
                <a:ea typeface="+mj-lt"/>
                <a:cs typeface="+mj-lt"/>
              </a:rPr>
              <a:t>the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query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string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or</a:t>
            </a:r>
            <a:r>
              <a:rPr lang="cs-CZ" dirty="0">
                <a:latin typeface="Consolas"/>
                <a:ea typeface="+mj-lt"/>
                <a:cs typeface="+mj-lt"/>
              </a:rPr>
              <a:t> in </a:t>
            </a:r>
            <a:r>
              <a:rPr lang="cs-CZ" err="1">
                <a:latin typeface="Consolas"/>
                <a:ea typeface="+mj-lt"/>
                <a:cs typeface="+mj-lt"/>
              </a:rPr>
              <a:t>the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request</a:t>
            </a:r>
            <a:r>
              <a:rPr lang="cs-CZ" dirty="0">
                <a:latin typeface="Consolas"/>
                <a:ea typeface="+mj-lt"/>
                <a:cs typeface="+mj-lt"/>
              </a:rPr>
              <a:t> body </a:t>
            </a:r>
            <a:r>
              <a:rPr lang="cs-CZ" err="1">
                <a:latin typeface="Consolas"/>
                <a:ea typeface="+mj-lt"/>
                <a:cs typeface="+mj-lt"/>
              </a:rPr>
              <a:t>for</a:t>
            </a:r>
            <a:r>
              <a:rPr lang="cs-CZ" dirty="0">
                <a:latin typeface="Consolas"/>
                <a:ea typeface="+mj-lt"/>
                <a:cs typeface="+mj-lt"/>
              </a:rPr>
              <a:t> a </a:t>
            </a:r>
            <a:r>
              <a:rPr lang="cs-CZ" err="1">
                <a:latin typeface="Consolas"/>
                <a:ea typeface="+mj-lt"/>
                <a:cs typeface="+mj-lt"/>
              </a:rPr>
              <a:t>personalized</a:t>
            </a:r>
            <a:r>
              <a:rPr lang="cs-CZ" dirty="0">
                <a:latin typeface="Consolas"/>
                <a:ea typeface="+mj-lt"/>
                <a:cs typeface="+mj-lt"/>
              </a:rPr>
              <a:t> response.",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      </a:t>
            </a:r>
            <a:r>
              <a:rPr lang="cs-CZ" err="1">
                <a:latin typeface="Consolas"/>
                <a:ea typeface="+mj-lt"/>
                <a:cs typeface="+mj-lt"/>
              </a:rPr>
              <a:t>status_code</a:t>
            </a:r>
            <a:r>
              <a:rPr lang="cs-CZ" dirty="0">
                <a:latin typeface="Consolas"/>
                <a:ea typeface="+mj-lt"/>
                <a:cs typeface="+mj-lt"/>
              </a:rPr>
              <a:t>=200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        )</a:t>
            </a:r>
            <a:endParaRPr lang="cs-CZ" dirty="0">
              <a:latin typeface="Consolas"/>
            </a:endParaRPr>
          </a:p>
          <a:p>
            <a:endParaRPr lang="cs-CZ" dirty="0">
              <a:latin typeface="Consolas"/>
              <a:cs typeface="Calibri Light" panose="020F0302020204030204"/>
            </a:endParaRP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CA119E39-D7D1-3016-C7BC-B3EBD371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300038"/>
            <a:ext cx="12954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5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Úvod do </a:t>
            </a:r>
            <a:r>
              <a:rPr lang="cs-CZ" dirty="0" err="1">
                <a:cs typeface="Calibri"/>
              </a:rPr>
              <a:t>Dockeru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cs typeface="Calibri Light"/>
              </a:rPr>
              <a:t>Kontejnerizační technologie, od r. 2013</a:t>
            </a:r>
          </a:p>
          <a:p>
            <a:r>
              <a:rPr lang="cs-CZ" dirty="0">
                <a:cs typeface="Calibri Light"/>
              </a:rPr>
              <a:t>Kontejner obsahuje aplikaci a její závislosti - knihovny, nástroje atp.</a:t>
            </a:r>
          </a:p>
          <a:p>
            <a:r>
              <a:rPr lang="cs-CZ" dirty="0">
                <a:cs typeface="Calibri Light"/>
              </a:rPr>
              <a:t>Kontejner není VM a neobsahuje tedy OS</a:t>
            </a:r>
          </a:p>
          <a:p>
            <a:r>
              <a:rPr lang="cs-CZ" dirty="0">
                <a:cs typeface="Calibri Light"/>
              </a:rPr>
              <a:t>Kontejner je typicky:</a:t>
            </a:r>
          </a:p>
          <a:p>
            <a:pPr marL="385445" lvl="1" indent="-128270"/>
            <a:r>
              <a:rPr lang="cs-CZ" dirty="0">
                <a:cs typeface="Calibri Light"/>
              </a:rPr>
              <a:t>Relativně malý (stovky MB)</a:t>
            </a:r>
          </a:p>
          <a:p>
            <a:pPr marL="385445" lvl="1" indent="-128270"/>
            <a:r>
              <a:rPr lang="cs-CZ" dirty="0">
                <a:ea typeface="+mj-lt"/>
                <a:cs typeface="+mj-lt"/>
              </a:rPr>
              <a:t>Nevyžaduje tolik zdrojů jako VM</a:t>
            </a:r>
            <a:endParaRPr lang="cs-CZ" dirty="0">
              <a:cs typeface="Calibri Light"/>
            </a:endParaRPr>
          </a:p>
          <a:p>
            <a:pPr marL="385445" lvl="1" indent="-128270"/>
            <a:r>
              <a:rPr lang="cs-CZ" dirty="0">
                <a:cs typeface="Calibri Light"/>
              </a:rPr>
              <a:t>Snadno přenositelný jinam (různá prostředí, OS)</a:t>
            </a:r>
            <a:endParaRPr lang="cs-CZ" dirty="0"/>
          </a:p>
          <a:p>
            <a:pPr marL="385445" lvl="1" indent="-128270"/>
            <a:r>
              <a:rPr lang="cs-CZ" dirty="0">
                <a:cs typeface="Calibri Light"/>
              </a:rPr>
              <a:t>Přesně definovaný, opakovatelný</a:t>
            </a:r>
          </a:p>
          <a:p>
            <a:pPr marL="385445" lvl="1" indent="-128270"/>
            <a:r>
              <a:rPr lang="cs-CZ" dirty="0">
                <a:cs typeface="Calibri Light"/>
              </a:rPr>
              <a:t>Rychle spustitelný a ukončitelný</a:t>
            </a:r>
          </a:p>
          <a:p>
            <a:pPr marL="385445" lvl="1" indent="-128270"/>
            <a:r>
              <a:rPr lang="cs-CZ" dirty="0" err="1">
                <a:cs typeface="Calibri Light"/>
              </a:rPr>
              <a:t>Bezstavový</a:t>
            </a:r>
            <a:r>
              <a:rPr lang="cs-CZ" dirty="0">
                <a:cs typeface="Calibri Light"/>
              </a:rPr>
              <a:t>, umožňující paralelní běh</a:t>
            </a:r>
          </a:p>
          <a:p>
            <a:pPr marL="385445" lvl="1" indent="-128270"/>
            <a:r>
              <a:rPr lang="cs-CZ" dirty="0">
                <a:cs typeface="Calibri Light"/>
              </a:rPr>
              <a:t>Nezávislý na konkrétním nastavení sítě</a:t>
            </a:r>
          </a:p>
          <a:p>
            <a:pPr marL="385445" lvl="1" indent="-128270"/>
            <a:r>
              <a:rPr lang="cs-CZ" dirty="0">
                <a:cs typeface="Calibri Light"/>
              </a:rPr>
              <a:t>Bez konfigurace (ta je typicky předávána proměnnými prostředí)</a:t>
            </a: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4F1B2E15-A2F8-3475-386A-6739B4BC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079" y="-2449"/>
            <a:ext cx="274320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Architektura </a:t>
            </a:r>
            <a:r>
              <a:rPr lang="cs-CZ" dirty="0" err="1">
                <a:cs typeface="Calibri"/>
              </a:rPr>
              <a:t>Dockeru</a:t>
            </a:r>
            <a:endParaRPr lang="cs-CZ">
              <a:cs typeface="Calibri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Client</a:t>
            </a:r>
            <a:endParaRPr lang="cs-CZ">
              <a:cs typeface="Calibri Light"/>
            </a:endParaRP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Host</a:t>
            </a: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Registry</a:t>
            </a: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Image</a:t>
            </a:r>
          </a:p>
          <a:p>
            <a:r>
              <a:rPr lang="cs-CZ" dirty="0" err="1">
                <a:cs typeface="Calibri Light"/>
              </a:rPr>
              <a:t>Docker</a:t>
            </a:r>
            <a:r>
              <a:rPr lang="cs-CZ" dirty="0">
                <a:cs typeface="Calibri Light"/>
              </a:rPr>
              <a:t> </a:t>
            </a:r>
            <a:r>
              <a:rPr lang="cs-CZ" dirty="0" err="1">
                <a:cs typeface="Calibri Light"/>
              </a:rPr>
              <a:t>Container</a:t>
            </a:r>
            <a:r>
              <a:rPr lang="cs-CZ" dirty="0">
                <a:cs typeface="Calibri Light"/>
              </a:rPr>
              <a:t> (instance)</a:t>
            </a:r>
          </a:p>
          <a:p>
            <a:endParaRPr lang="cs-CZ" dirty="0">
              <a:cs typeface="Calibri Light"/>
            </a:endParaRPr>
          </a:p>
        </p:txBody>
      </p:sp>
      <p:pic>
        <p:nvPicPr>
          <p:cNvPr id="4" name="Grafický objekt 4">
            <a:extLst>
              <a:ext uri="{FF2B5EF4-FFF2-40B4-BE49-F238E27FC236}">
                <a16:creationId xmlns:a16="http://schemas.microsoft.com/office/drawing/2014/main" id="{67D45586-F30C-2B0E-DCF3-53D0336FE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5713" y="1509516"/>
            <a:ext cx="6362698" cy="33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4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Instalace </a:t>
            </a:r>
            <a:r>
              <a:rPr lang="cs-CZ" dirty="0" err="1">
                <a:cs typeface="Calibri"/>
              </a:rPr>
              <a:t>Dockeru</a:t>
            </a:r>
            <a:r>
              <a:rPr lang="cs-CZ" dirty="0">
                <a:cs typeface="Calibri"/>
              </a:rPr>
              <a:t> v Linuxu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>
                <a:latin typeface="Consolas"/>
                <a:cs typeface="Calibri Light"/>
              </a:rPr>
              <a:t>sudo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apt-get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install</a:t>
            </a:r>
            <a:r>
              <a:rPr lang="cs-CZ" dirty="0">
                <a:latin typeface="Consolas"/>
                <a:cs typeface="Calibri Light"/>
              </a:rPr>
              <a:t> docker.io   # může se lišit podle distribuce</a:t>
            </a:r>
          </a:p>
          <a:p>
            <a:r>
              <a:rPr lang="cs-CZ" dirty="0" err="1">
                <a:latin typeface="Consolas"/>
                <a:cs typeface="Calibri Light"/>
              </a:rPr>
              <a:t>systemctl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enable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docker</a:t>
            </a:r>
            <a:endParaRPr lang="cs-CZ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systemctl</a:t>
            </a:r>
            <a:r>
              <a:rPr lang="cs-CZ" dirty="0">
                <a:latin typeface="Consolas"/>
                <a:cs typeface="Calibri Light"/>
              </a:rPr>
              <a:t> start </a:t>
            </a:r>
            <a:r>
              <a:rPr lang="cs-CZ" dirty="0" err="1">
                <a:latin typeface="Consolas"/>
                <a:cs typeface="Calibri Light"/>
              </a:rPr>
              <a:t>docker</a:t>
            </a:r>
            <a:endParaRPr lang="cs-CZ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sudo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adduser</a:t>
            </a:r>
            <a:r>
              <a:rPr lang="cs-CZ" dirty="0">
                <a:latin typeface="Consolas"/>
                <a:cs typeface="Calibri Light"/>
              </a:rPr>
              <a:t> student </a:t>
            </a:r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   # nepovinně, vyžaduje odhlášení (v našem případě </a:t>
            </a:r>
            <a:r>
              <a:rPr lang="cs-CZ" dirty="0" err="1">
                <a:latin typeface="Consolas"/>
                <a:cs typeface="Calibri Light"/>
              </a:rPr>
              <a:t>sudo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reboot</a:t>
            </a:r>
            <a:r>
              <a:rPr lang="cs-CZ" dirty="0">
                <a:latin typeface="Consolas"/>
                <a:cs typeface="Calibri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120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cs typeface="Calibri"/>
              </a:rPr>
              <a:t>Dockerfile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cs-CZ" dirty="0">
                <a:cs typeface="Calibri Light"/>
              </a:rPr>
              <a:t>Předpis toho, jak se celý kontejner sestaví:</a:t>
            </a:r>
          </a:p>
          <a:p>
            <a:endParaRPr lang="cs-CZ" dirty="0">
              <a:latin typeface="Calibri Light"/>
              <a:ea typeface="+mj-lt"/>
              <a:cs typeface="+mj-lt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FROM </a:t>
            </a:r>
            <a:r>
              <a:rPr lang="cs-CZ" dirty="0" err="1">
                <a:latin typeface="Consolas"/>
                <a:ea typeface="+mj-lt"/>
                <a:cs typeface="+mj-lt"/>
              </a:rPr>
              <a:t>debian</a:t>
            </a:r>
            <a:endParaRPr lang="cs-CZ" dirty="0" err="1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ARG FUNCTION_DIR="/</a:t>
            </a:r>
            <a:r>
              <a:rPr lang="cs-CZ" dirty="0" err="1">
                <a:latin typeface="Consolas"/>
                <a:ea typeface="+mj-lt"/>
                <a:cs typeface="+mj-lt"/>
              </a:rPr>
              <a:t>opt</a:t>
            </a:r>
            <a:r>
              <a:rPr lang="cs-CZ" dirty="0">
                <a:latin typeface="Consolas"/>
                <a:ea typeface="+mj-lt"/>
                <a:cs typeface="+mj-lt"/>
              </a:rPr>
              <a:t>/</a:t>
            </a:r>
            <a:r>
              <a:rPr lang="cs-CZ" dirty="0" err="1">
                <a:latin typeface="Consolas"/>
                <a:ea typeface="+mj-lt"/>
                <a:cs typeface="+mj-lt"/>
              </a:rPr>
              <a:t>backend</a:t>
            </a:r>
            <a:r>
              <a:rPr lang="cs-CZ" dirty="0">
                <a:latin typeface="Consolas"/>
                <a:ea typeface="+mj-lt"/>
                <a:cs typeface="+mj-lt"/>
              </a:rPr>
              <a:t>/"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RUN </a:t>
            </a:r>
            <a:r>
              <a:rPr lang="cs-CZ" dirty="0" err="1">
                <a:latin typeface="Consolas"/>
                <a:ea typeface="+mj-lt"/>
                <a:cs typeface="+mj-lt"/>
              </a:rPr>
              <a:t>apt-get</a:t>
            </a:r>
            <a:r>
              <a:rPr lang="cs-CZ" dirty="0">
                <a:latin typeface="Consolas"/>
                <a:ea typeface="+mj-lt"/>
                <a:cs typeface="+mj-lt"/>
              </a:rPr>
              <a:t> update; </a:t>
            </a:r>
            <a:r>
              <a:rPr lang="cs-CZ" dirty="0" err="1">
                <a:latin typeface="Consolas"/>
                <a:ea typeface="+mj-lt"/>
                <a:cs typeface="+mj-lt"/>
              </a:rPr>
              <a:t>apt-get</a:t>
            </a:r>
            <a:r>
              <a:rPr lang="cs-CZ" dirty="0">
                <a:latin typeface="Consolas"/>
                <a:ea typeface="+mj-lt"/>
                <a:cs typeface="+mj-lt"/>
              </a:rPr>
              <a:t> -y full-upgrade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RUN </a:t>
            </a:r>
            <a:r>
              <a:rPr lang="cs-CZ" dirty="0" err="1">
                <a:latin typeface="Consolas"/>
                <a:ea typeface="+mj-lt"/>
                <a:cs typeface="+mj-lt"/>
              </a:rPr>
              <a:t>apt-get</a:t>
            </a:r>
            <a:r>
              <a:rPr lang="cs-CZ" dirty="0">
                <a:latin typeface="Consolas"/>
                <a:ea typeface="+mj-lt"/>
                <a:cs typeface="+mj-lt"/>
              </a:rPr>
              <a:t> -y </a:t>
            </a:r>
            <a:r>
              <a:rPr lang="cs-CZ" dirty="0" err="1">
                <a:latin typeface="Consolas"/>
                <a:ea typeface="+mj-lt"/>
                <a:cs typeface="+mj-lt"/>
              </a:rPr>
              <a:t>install</a:t>
            </a:r>
            <a:r>
              <a:rPr lang="cs-CZ" dirty="0">
                <a:latin typeface="Consolas"/>
                <a:ea typeface="+mj-lt"/>
                <a:cs typeface="+mj-lt"/>
              </a:rPr>
              <a:t> python3-pip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RUN pip3 </a:t>
            </a:r>
            <a:r>
              <a:rPr lang="cs-CZ" dirty="0" err="1">
                <a:latin typeface="Consolas"/>
                <a:ea typeface="+mj-lt"/>
                <a:cs typeface="+mj-lt"/>
              </a:rPr>
              <a:t>install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fastapi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uvicorn</a:t>
            </a:r>
            <a:endParaRPr lang="cs-CZ" dirty="0" err="1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RUN </a:t>
            </a:r>
            <a:r>
              <a:rPr lang="cs-CZ" dirty="0" err="1">
                <a:latin typeface="Consolas"/>
                <a:ea typeface="+mj-lt"/>
                <a:cs typeface="+mj-lt"/>
              </a:rPr>
              <a:t>mkdir</a:t>
            </a:r>
            <a:r>
              <a:rPr lang="cs-CZ" dirty="0">
                <a:latin typeface="Consolas"/>
                <a:ea typeface="+mj-lt"/>
                <a:cs typeface="+mj-lt"/>
              </a:rPr>
              <a:t> -p ${FUNCTION_DIR}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WORKDIR ${FUNCTION_DIR}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COPY </a:t>
            </a:r>
            <a:r>
              <a:rPr lang="cs-CZ" dirty="0" err="1">
                <a:latin typeface="Consolas"/>
                <a:ea typeface="+mj-lt"/>
                <a:cs typeface="+mj-lt"/>
              </a:rPr>
              <a:t>app</a:t>
            </a:r>
            <a:r>
              <a:rPr lang="cs-CZ" dirty="0">
                <a:latin typeface="Consolas"/>
                <a:ea typeface="+mj-lt"/>
                <a:cs typeface="+mj-lt"/>
              </a:rPr>
              <a:t>/* ${FUNCTION_DIR}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EXPOSE 8000</a:t>
            </a:r>
            <a:endParaRPr lang="cs-CZ" dirty="0">
              <a:latin typeface="Consolas"/>
            </a:endParaRPr>
          </a:p>
          <a:p>
            <a:r>
              <a:rPr lang="cs-CZ" dirty="0">
                <a:latin typeface="Consolas"/>
                <a:ea typeface="+mj-lt"/>
                <a:cs typeface="+mj-lt"/>
              </a:rPr>
              <a:t>CMD </a:t>
            </a:r>
            <a:r>
              <a:rPr lang="cs-CZ" dirty="0" err="1">
                <a:latin typeface="Consolas"/>
                <a:ea typeface="+mj-lt"/>
                <a:cs typeface="+mj-lt"/>
              </a:rPr>
              <a:t>uvicorn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main:app</a:t>
            </a:r>
            <a:r>
              <a:rPr lang="cs-CZ" dirty="0">
                <a:latin typeface="Consolas"/>
                <a:ea typeface="+mj-lt"/>
                <a:cs typeface="+mj-lt"/>
              </a:rPr>
              <a:t> --host 0.0.0.0 --port 8000</a:t>
            </a:r>
            <a:endParaRPr lang="cs-CZ" dirty="0">
              <a:latin typeface="Consolas"/>
            </a:endParaRPr>
          </a:p>
          <a:p>
            <a:endParaRPr lang="cs-CZ" dirty="0">
              <a:cs typeface="Calibri Light"/>
            </a:endParaRPr>
          </a:p>
          <a:p>
            <a:r>
              <a:rPr lang="cs-CZ" dirty="0">
                <a:cs typeface="Calibri Light"/>
              </a:rPr>
              <a:t>Samotné sestavení se provede příkazem:</a:t>
            </a:r>
          </a:p>
          <a:p>
            <a:endParaRPr lang="cs-CZ" dirty="0">
              <a:latin typeface="Calibri Light" panose="020F0302020204030204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build -t &lt;</a:t>
            </a:r>
            <a:r>
              <a:rPr lang="cs-CZ" dirty="0" err="1">
                <a:latin typeface="Consolas"/>
                <a:cs typeface="Calibri Light"/>
              </a:rPr>
              <a:t>name</a:t>
            </a:r>
            <a:r>
              <a:rPr lang="cs-CZ" dirty="0">
                <a:latin typeface="Consolas"/>
                <a:cs typeface="Calibri Light"/>
              </a:rPr>
              <a:t>&gt; .</a:t>
            </a:r>
          </a:p>
        </p:txBody>
      </p:sp>
    </p:spTree>
    <p:extLst>
      <p:ext uri="{BB962C8B-B14F-4D97-AF65-F5344CB8AC3E}">
        <p14:creationId xmlns:p14="http://schemas.microsoft.com/office/powerpoint/2010/main" val="2701796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Sestavení a spuštění kontejneru - cvičení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cs-CZ" dirty="0">
                <a:latin typeface="Consolas"/>
                <a:cs typeface="Calibri Light"/>
              </a:rPr>
              <a:t>cd ~</a:t>
            </a:r>
          </a:p>
          <a:p>
            <a:r>
              <a:rPr lang="cs-CZ" dirty="0" err="1">
                <a:latin typeface="Consolas"/>
                <a:cs typeface="Calibri Light"/>
              </a:rPr>
              <a:t>git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clone</a:t>
            </a:r>
            <a:r>
              <a:rPr lang="cs-CZ" dirty="0">
                <a:latin typeface="Consolas"/>
                <a:cs typeface="Calibri Light"/>
              </a:rPr>
              <a:t> </a:t>
            </a:r>
            <a:r>
              <a:rPr lang="cs-CZ" dirty="0">
                <a:latin typeface="Consolas"/>
                <a:ea typeface="+mj-lt"/>
                <a:cs typeface="+mj-lt"/>
                <a:hlinkClick r:id="rId2"/>
              </a:rPr>
              <a:t>https://github.com/orbit-cloud-solutions/azure-kubernetes-training.git</a:t>
            </a:r>
            <a:endParaRPr lang="cs-CZ" dirty="0">
              <a:latin typeface="Consolas"/>
              <a:cs typeface="Calibri Light"/>
            </a:endParaRPr>
          </a:p>
          <a:p>
            <a:r>
              <a:rPr lang="cs-CZ" dirty="0">
                <a:latin typeface="Consolas"/>
                <a:cs typeface="Calibri Light"/>
              </a:rPr>
              <a:t>cd </a:t>
            </a:r>
            <a:r>
              <a:rPr lang="cs-CZ" dirty="0">
                <a:latin typeface="Consolas"/>
                <a:ea typeface="+mj-lt"/>
                <a:cs typeface="+mj-lt"/>
              </a:rPr>
              <a:t>~/azure-</a:t>
            </a:r>
            <a:r>
              <a:rPr lang="cs-CZ" dirty="0" err="1">
                <a:latin typeface="Consolas"/>
                <a:ea typeface="+mj-lt"/>
                <a:cs typeface="+mj-lt"/>
              </a:rPr>
              <a:t>kubernetes</a:t>
            </a:r>
            <a:r>
              <a:rPr lang="cs-CZ" dirty="0">
                <a:latin typeface="Consolas"/>
                <a:ea typeface="+mj-lt"/>
                <a:cs typeface="+mj-lt"/>
              </a:rPr>
              <a:t>-</a:t>
            </a:r>
            <a:r>
              <a:rPr lang="cs-CZ" dirty="0" err="1">
                <a:latin typeface="Consolas"/>
                <a:ea typeface="+mj-lt"/>
                <a:cs typeface="+mj-lt"/>
              </a:rPr>
              <a:t>training</a:t>
            </a:r>
            <a:r>
              <a:rPr lang="cs-CZ" dirty="0">
                <a:latin typeface="Consolas"/>
                <a:ea typeface="+mj-lt"/>
                <a:cs typeface="+mj-lt"/>
              </a:rPr>
              <a:t>/</a:t>
            </a:r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/exercise01</a:t>
            </a:r>
            <a:endParaRPr lang="cs-CZ" dirty="0">
              <a:latin typeface="Consolas"/>
            </a:endParaRPr>
          </a:p>
          <a:p>
            <a:r>
              <a:rPr lang="cs-CZ" dirty="0" err="1">
                <a:latin typeface="Consolas"/>
                <a:cs typeface="Calibri Light"/>
              </a:rPr>
              <a:t>dir</a:t>
            </a:r>
            <a:endParaRPr lang="cs-CZ" dirty="0">
              <a:latin typeface="Consolas"/>
              <a:cs typeface="Calibri Light"/>
            </a:endParaRPr>
          </a:p>
          <a:p>
            <a:r>
              <a:rPr lang="cs-CZ" dirty="0">
                <a:latin typeface="Consolas"/>
                <a:cs typeface="Calibri Light"/>
              </a:rPr>
              <a:t>more </a:t>
            </a:r>
            <a:r>
              <a:rPr lang="cs-CZ" dirty="0" err="1">
                <a:latin typeface="Consolas"/>
                <a:cs typeface="Calibri Light"/>
              </a:rPr>
              <a:t>Dockerfile</a:t>
            </a:r>
            <a:endParaRPr lang="cs-CZ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build -t ex01 .   # řádek končí tečkou</a:t>
            </a:r>
          </a:p>
          <a:p>
            <a:r>
              <a:rPr lang="cs-CZ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images</a:t>
            </a:r>
            <a:endParaRPr lang="cs-CZ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run -d  -p 8000:8000 --</a:t>
            </a:r>
            <a:r>
              <a:rPr lang="cs-CZ" dirty="0" err="1">
                <a:latin typeface="Consolas"/>
                <a:cs typeface="Calibri Light"/>
              </a:rPr>
              <a:t>name</a:t>
            </a:r>
            <a:r>
              <a:rPr lang="cs-CZ" dirty="0">
                <a:latin typeface="Consolas"/>
                <a:cs typeface="Calibri Light"/>
              </a:rPr>
              <a:t> ex01 </a:t>
            </a:r>
            <a:r>
              <a:rPr lang="cs-CZ" dirty="0" err="1">
                <a:latin typeface="Consolas"/>
                <a:cs typeface="Calibri Light"/>
              </a:rPr>
              <a:t>ex01</a:t>
            </a:r>
            <a:r>
              <a:rPr lang="cs-CZ" dirty="0">
                <a:latin typeface="Consolas"/>
                <a:cs typeface="Calibri Light"/>
              </a:rPr>
              <a:t>   # -d spustí kontejner na pozadí, alternativně -</a:t>
            </a:r>
            <a:r>
              <a:rPr lang="cs-CZ" dirty="0" err="1">
                <a:latin typeface="Consolas"/>
                <a:cs typeface="Calibri Light"/>
              </a:rPr>
              <a:t>it</a:t>
            </a:r>
            <a:r>
              <a:rPr lang="cs-CZ" dirty="0">
                <a:latin typeface="Consolas"/>
                <a:cs typeface="Calibri Light"/>
              </a:rPr>
              <a:t> --</a:t>
            </a:r>
            <a:r>
              <a:rPr lang="cs-CZ" dirty="0" err="1">
                <a:latin typeface="Consolas"/>
                <a:cs typeface="Calibri Light"/>
              </a:rPr>
              <a:t>rm</a:t>
            </a:r>
            <a:endParaRPr lang="cs-CZ" dirty="0">
              <a:latin typeface="Consolas"/>
              <a:cs typeface="Calibri Light"/>
            </a:endParaRPr>
          </a:p>
          <a:p>
            <a:r>
              <a:rPr lang="cs-CZ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ps</a:t>
            </a:r>
            <a:r>
              <a:rPr lang="cs-CZ" dirty="0">
                <a:latin typeface="Consolas"/>
                <a:cs typeface="Calibri Light"/>
              </a:rPr>
              <a:t>   # vypíše běžící kontejnery</a:t>
            </a:r>
          </a:p>
          <a:p>
            <a:r>
              <a:rPr lang="cs-CZ" err="1">
                <a:latin typeface="Consolas"/>
                <a:cs typeface="Calibri Light"/>
              </a:rPr>
              <a:t>curl</a:t>
            </a:r>
            <a:r>
              <a:rPr lang="cs-CZ" dirty="0">
                <a:latin typeface="Consolas"/>
                <a:cs typeface="Calibri Light"/>
              </a:rPr>
              <a:t> http://localhost:8000/</a:t>
            </a: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inspect</a:t>
            </a:r>
            <a:r>
              <a:rPr lang="cs-CZ" dirty="0">
                <a:latin typeface="Consolas"/>
                <a:cs typeface="Calibri Light"/>
              </a:rPr>
              <a:t> ex01|more   # ukončit klávesou Q</a:t>
            </a: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stop ex01</a:t>
            </a:r>
          </a:p>
          <a:p>
            <a:r>
              <a:rPr lang="cs-CZ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ps</a:t>
            </a:r>
            <a:r>
              <a:rPr lang="cs-CZ" dirty="0">
                <a:latin typeface="Consolas"/>
                <a:cs typeface="Calibri Light"/>
              </a:rPr>
              <a:t> -a   # ukáže i zastavené kontejnery</a:t>
            </a: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rm</a:t>
            </a:r>
            <a:r>
              <a:rPr lang="cs-CZ" dirty="0">
                <a:latin typeface="Consolas"/>
                <a:cs typeface="Calibri Light"/>
              </a:rPr>
              <a:t> ex01   # a je uklizeno ;-)</a:t>
            </a:r>
          </a:p>
          <a:p>
            <a:r>
              <a:rPr lang="cs-CZ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images</a:t>
            </a:r>
            <a:r>
              <a:rPr lang="cs-CZ" dirty="0">
                <a:latin typeface="Consolas"/>
                <a:cs typeface="Calibri Light"/>
              </a:rPr>
              <a:t>   # ale obraz nám zůstal</a:t>
            </a:r>
          </a:p>
        </p:txBody>
      </p:sp>
    </p:spTree>
    <p:extLst>
      <p:ext uri="{BB962C8B-B14F-4D97-AF65-F5344CB8AC3E}">
        <p14:creationId xmlns:p14="http://schemas.microsoft.com/office/powerpoint/2010/main" val="256063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Interaktivní práce s kontejnerem 1/2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8199238" cy="33829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latin typeface="Consolas"/>
                <a:cs typeface="Calibri Light"/>
              </a:rPr>
              <a:t>cd </a:t>
            </a:r>
            <a:r>
              <a:rPr lang="cs-CZ" dirty="0">
                <a:latin typeface="Consolas"/>
                <a:ea typeface="+mj-lt"/>
                <a:cs typeface="+mj-lt"/>
              </a:rPr>
              <a:t>azure-</a:t>
            </a:r>
            <a:r>
              <a:rPr lang="cs-CZ" dirty="0" err="1">
                <a:latin typeface="Consolas"/>
                <a:ea typeface="+mj-lt"/>
                <a:cs typeface="+mj-lt"/>
              </a:rPr>
              <a:t>kubernetes</a:t>
            </a:r>
            <a:r>
              <a:rPr lang="cs-CZ" dirty="0">
                <a:latin typeface="Consolas"/>
                <a:ea typeface="+mj-lt"/>
                <a:cs typeface="+mj-lt"/>
              </a:rPr>
              <a:t>-</a:t>
            </a:r>
            <a:r>
              <a:rPr lang="cs-CZ" dirty="0" err="1">
                <a:latin typeface="Consolas"/>
                <a:ea typeface="+mj-lt"/>
                <a:cs typeface="+mj-lt"/>
              </a:rPr>
              <a:t>training</a:t>
            </a:r>
            <a:r>
              <a:rPr lang="cs-CZ" dirty="0">
                <a:latin typeface="Consolas"/>
                <a:ea typeface="+mj-lt"/>
                <a:cs typeface="+mj-lt"/>
              </a:rPr>
              <a:t>/</a:t>
            </a:r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/exercise02</a:t>
            </a:r>
          </a:p>
          <a:p>
            <a:r>
              <a:rPr lang="cs-CZ" dirty="0">
                <a:latin typeface="Consolas"/>
                <a:ea typeface="+mj-lt"/>
                <a:cs typeface="+mj-lt"/>
              </a:rPr>
              <a:t>more /</a:t>
            </a:r>
            <a:r>
              <a:rPr lang="cs-CZ" dirty="0" err="1">
                <a:latin typeface="Consolas"/>
                <a:ea typeface="+mj-lt"/>
                <a:cs typeface="+mj-lt"/>
              </a:rPr>
              <a:t>etc</a:t>
            </a:r>
            <a:r>
              <a:rPr lang="cs-CZ" dirty="0">
                <a:latin typeface="Consolas"/>
                <a:ea typeface="+mj-lt"/>
                <a:cs typeface="+mj-lt"/>
              </a:rPr>
              <a:t>/os-</a:t>
            </a:r>
            <a:r>
              <a:rPr lang="cs-CZ" dirty="0" err="1">
                <a:latin typeface="Consolas"/>
                <a:ea typeface="+mj-lt"/>
                <a:cs typeface="+mj-lt"/>
              </a:rPr>
              <a:t>release</a:t>
            </a:r>
            <a:endParaRPr lang="cs-CZ" dirty="0" err="1">
              <a:latin typeface="Consolas"/>
            </a:endParaRPr>
          </a:p>
          <a:p>
            <a:r>
              <a:rPr lang="cs-CZ" dirty="0" err="1">
                <a:latin typeface="Consolas"/>
                <a:cs typeface="Calibri Light"/>
              </a:rPr>
              <a:t>dir</a:t>
            </a:r>
            <a:endParaRPr lang="cs-CZ" dirty="0">
              <a:latin typeface="Consolas"/>
              <a:cs typeface="Calibri Light"/>
            </a:endParaRPr>
          </a:p>
          <a:p>
            <a:r>
              <a:rPr lang="cs-CZ" dirty="0">
                <a:latin typeface="Consolas"/>
                <a:cs typeface="Calibri Light"/>
              </a:rPr>
              <a:t>more </a:t>
            </a:r>
            <a:r>
              <a:rPr lang="cs-CZ" dirty="0" err="1">
                <a:latin typeface="Consolas"/>
                <a:cs typeface="Calibri Light"/>
              </a:rPr>
              <a:t>Dockerfile</a:t>
            </a:r>
            <a:endParaRPr lang="cs-CZ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build -t ex02 .   # řádek končí tečkou</a:t>
            </a: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images</a:t>
            </a:r>
            <a:endParaRPr lang="cs-CZ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run -</a:t>
            </a:r>
            <a:r>
              <a:rPr lang="cs-CZ" dirty="0" err="1">
                <a:latin typeface="Consolas"/>
                <a:cs typeface="Calibri Light"/>
              </a:rPr>
              <a:t>it</a:t>
            </a:r>
            <a:r>
              <a:rPr lang="cs-CZ" dirty="0">
                <a:latin typeface="Consolas"/>
                <a:cs typeface="Calibri Light"/>
              </a:rPr>
              <a:t>  --</a:t>
            </a:r>
            <a:r>
              <a:rPr lang="cs-CZ" dirty="0" err="1">
                <a:latin typeface="Consolas"/>
                <a:cs typeface="Calibri Light"/>
              </a:rPr>
              <a:t>rm</a:t>
            </a:r>
            <a:r>
              <a:rPr lang="cs-CZ" dirty="0">
                <a:latin typeface="Consolas"/>
                <a:cs typeface="Calibri Light"/>
              </a:rPr>
              <a:t>  --</a:t>
            </a:r>
            <a:r>
              <a:rPr lang="cs-CZ" dirty="0" err="1">
                <a:latin typeface="Consolas"/>
                <a:cs typeface="Calibri Light"/>
              </a:rPr>
              <a:t>name</a:t>
            </a:r>
            <a:r>
              <a:rPr lang="cs-CZ" dirty="0">
                <a:latin typeface="Consolas"/>
                <a:cs typeface="Calibri Light"/>
              </a:rPr>
              <a:t> ex02 </a:t>
            </a:r>
            <a:r>
              <a:rPr lang="cs-CZ" dirty="0" err="1">
                <a:latin typeface="Consolas"/>
                <a:cs typeface="Calibri Light"/>
              </a:rPr>
              <a:t>ex02</a:t>
            </a:r>
            <a:r>
              <a:rPr lang="cs-CZ" dirty="0">
                <a:latin typeface="Consolas"/>
                <a:cs typeface="Calibri Light"/>
              </a:rPr>
              <a:t> # -</a:t>
            </a:r>
            <a:r>
              <a:rPr lang="cs-CZ" dirty="0" err="1">
                <a:latin typeface="Consolas"/>
                <a:cs typeface="Calibri Light"/>
              </a:rPr>
              <a:t>it</a:t>
            </a:r>
            <a:r>
              <a:rPr lang="cs-CZ" dirty="0">
                <a:latin typeface="Consolas"/>
                <a:cs typeface="Calibri Light"/>
              </a:rPr>
              <a:t> spustí kontejner interaktivně</a:t>
            </a:r>
          </a:p>
          <a:p>
            <a:r>
              <a:rPr lang="cs-CZ" dirty="0">
                <a:latin typeface="Consolas"/>
                <a:cs typeface="Calibri Light"/>
              </a:rPr>
              <a:t>more /</a:t>
            </a:r>
            <a:r>
              <a:rPr lang="cs-CZ" dirty="0" err="1">
                <a:latin typeface="Consolas"/>
                <a:cs typeface="Calibri Light"/>
              </a:rPr>
              <a:t>etc</a:t>
            </a:r>
            <a:r>
              <a:rPr lang="cs-CZ" dirty="0">
                <a:latin typeface="Consolas"/>
                <a:cs typeface="Calibri Light"/>
              </a:rPr>
              <a:t>/os-</a:t>
            </a:r>
            <a:r>
              <a:rPr lang="cs-CZ" dirty="0" err="1">
                <a:latin typeface="Consolas"/>
                <a:cs typeface="Calibri Light"/>
              </a:rPr>
              <a:t>release</a:t>
            </a:r>
            <a:r>
              <a:rPr lang="cs-CZ" dirty="0">
                <a:latin typeface="Consolas"/>
                <a:cs typeface="Calibri Light"/>
              </a:rPr>
              <a:t>   # opravdu jsme v kontejneru</a:t>
            </a:r>
          </a:p>
          <a:p>
            <a:r>
              <a:rPr lang="cs-CZ" dirty="0">
                <a:latin typeface="Consolas"/>
                <a:cs typeface="Calibri Light"/>
              </a:rPr>
              <a:t>Ctrl + D   # ukončí úlohu a tedy i celý kontejner (-- </a:t>
            </a:r>
            <a:r>
              <a:rPr lang="cs-CZ" dirty="0" err="1">
                <a:latin typeface="Consolas"/>
                <a:cs typeface="Calibri Light"/>
              </a:rPr>
              <a:t>rm</a:t>
            </a:r>
            <a:r>
              <a:rPr lang="cs-CZ" dirty="0">
                <a:latin typeface="Consolas"/>
                <a:cs typeface="Calibri Light"/>
              </a:rPr>
              <a:t>)</a:t>
            </a:r>
          </a:p>
          <a:p>
            <a:r>
              <a:rPr lang="cs-CZ" dirty="0" err="1">
                <a:latin typeface="Consolas"/>
                <a:cs typeface="Calibri Light"/>
              </a:rPr>
              <a:t>docker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ps</a:t>
            </a:r>
            <a:r>
              <a:rPr lang="cs-CZ" dirty="0">
                <a:latin typeface="Consolas"/>
                <a:cs typeface="Calibri Light"/>
              </a:rPr>
              <a:t> -a   # kontejner je pryč</a:t>
            </a:r>
          </a:p>
        </p:txBody>
      </p:sp>
    </p:spTree>
    <p:extLst>
      <p:ext uri="{BB962C8B-B14F-4D97-AF65-F5344CB8AC3E}">
        <p14:creationId xmlns:p14="http://schemas.microsoft.com/office/powerpoint/2010/main" val="263111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09D8E3B-3F3A-D9CD-285E-8C88EEA6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Interaktivní práce s kontejnerem 2/2</a:t>
            </a: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B4026F58-163C-2250-8D60-5881F4932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run -</a:t>
            </a:r>
            <a:r>
              <a:rPr lang="cs-CZ" dirty="0" err="1">
                <a:latin typeface="Consolas"/>
                <a:ea typeface="+mj-lt"/>
                <a:cs typeface="+mj-lt"/>
              </a:rPr>
              <a:t>it</a:t>
            </a:r>
            <a:r>
              <a:rPr lang="cs-CZ" dirty="0">
                <a:latin typeface="Consolas"/>
                <a:ea typeface="+mj-lt"/>
                <a:cs typeface="+mj-lt"/>
              </a:rPr>
              <a:t> -d --</a:t>
            </a:r>
            <a:r>
              <a:rPr lang="cs-CZ" dirty="0" err="1">
                <a:latin typeface="Consolas"/>
                <a:ea typeface="+mj-lt"/>
                <a:cs typeface="+mj-lt"/>
              </a:rPr>
              <a:t>name</a:t>
            </a:r>
            <a:r>
              <a:rPr lang="cs-CZ" dirty="0">
                <a:latin typeface="Consolas"/>
                <a:ea typeface="+mj-lt"/>
                <a:cs typeface="+mj-lt"/>
              </a:rPr>
              <a:t> ex02 </a:t>
            </a:r>
            <a:r>
              <a:rPr lang="cs-CZ" dirty="0" err="1">
                <a:latin typeface="Consolas"/>
                <a:ea typeface="+mj-lt"/>
                <a:cs typeface="+mj-lt"/>
              </a:rPr>
              <a:t>debian</a:t>
            </a:r>
            <a:r>
              <a:rPr lang="cs-CZ" dirty="0">
                <a:latin typeface="Consolas"/>
                <a:ea typeface="+mj-lt"/>
                <a:cs typeface="+mj-lt"/>
              </a:rPr>
              <a:t>   # na pozadí (</a:t>
            </a:r>
            <a:r>
              <a:rPr lang="cs-CZ" dirty="0" err="1">
                <a:latin typeface="Consolas"/>
                <a:ea typeface="+mj-lt"/>
                <a:cs typeface="+mj-lt"/>
              </a:rPr>
              <a:t>detached</a:t>
            </a:r>
            <a:r>
              <a:rPr lang="cs-CZ" dirty="0">
                <a:latin typeface="Consolas"/>
                <a:ea typeface="+mj-lt"/>
                <a:cs typeface="+mj-lt"/>
              </a:rPr>
              <a:t>)</a:t>
            </a:r>
            <a:endParaRPr lang="en-US" dirty="0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ps</a:t>
            </a:r>
            <a:r>
              <a:rPr lang="cs-CZ" dirty="0">
                <a:latin typeface="Consolas"/>
                <a:ea typeface="+mj-lt"/>
                <a:cs typeface="+mj-lt"/>
              </a:rPr>
              <a:t>   # STATUS Up</a:t>
            </a:r>
            <a:endParaRPr lang="en-US" dirty="0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exec</a:t>
            </a:r>
            <a:r>
              <a:rPr lang="cs-CZ" dirty="0">
                <a:latin typeface="Consolas"/>
                <a:ea typeface="+mj-lt"/>
                <a:cs typeface="+mj-lt"/>
              </a:rPr>
              <a:t> -</a:t>
            </a:r>
            <a:r>
              <a:rPr lang="cs-CZ" dirty="0" err="1">
                <a:latin typeface="Consolas"/>
                <a:ea typeface="+mj-lt"/>
                <a:cs typeface="+mj-lt"/>
              </a:rPr>
              <a:t>it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debian</a:t>
            </a:r>
            <a:r>
              <a:rPr lang="cs-CZ" dirty="0">
                <a:latin typeface="Consolas"/>
                <a:ea typeface="+mj-lt"/>
                <a:cs typeface="+mj-lt"/>
              </a:rPr>
              <a:t> /bin/</a:t>
            </a:r>
            <a:r>
              <a:rPr lang="cs-CZ" dirty="0" err="1">
                <a:latin typeface="Consolas"/>
                <a:ea typeface="+mj-lt"/>
                <a:cs typeface="+mj-lt"/>
              </a:rPr>
              <a:t>bash</a:t>
            </a:r>
            <a:r>
              <a:rPr lang="cs-CZ" dirty="0">
                <a:latin typeface="Consolas"/>
                <a:ea typeface="+mj-lt"/>
                <a:cs typeface="+mj-lt"/>
              </a:rPr>
              <a:t> # připojíme se k běžícímu kontejneru</a:t>
            </a:r>
            <a:endParaRPr lang="en-US" dirty="0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apt-get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install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mc</a:t>
            </a:r>
            <a:endParaRPr lang="en-US" dirty="0" err="1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mc</a:t>
            </a:r>
            <a:r>
              <a:rPr lang="cs-CZ" dirty="0">
                <a:latin typeface="Consolas"/>
                <a:ea typeface="+mj-lt"/>
                <a:cs typeface="+mj-lt"/>
              </a:rPr>
              <a:t>   # takto vidí </a:t>
            </a:r>
            <a:r>
              <a:rPr lang="cs-CZ" dirty="0" err="1">
                <a:latin typeface="Consolas"/>
                <a:ea typeface="+mj-lt"/>
                <a:cs typeface="+mj-lt"/>
              </a:rPr>
              <a:t>filesystem</a:t>
            </a:r>
            <a:r>
              <a:rPr lang="cs-CZ" dirty="0">
                <a:latin typeface="Consolas"/>
                <a:ea typeface="+mj-lt"/>
                <a:cs typeface="+mj-lt"/>
              </a:rPr>
              <a:t> kontejner</a:t>
            </a:r>
            <a:endParaRPr lang="en-US" dirty="0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File</a:t>
            </a:r>
            <a:r>
              <a:rPr lang="cs-CZ" dirty="0">
                <a:latin typeface="Consolas"/>
                <a:ea typeface="+mj-lt"/>
                <a:cs typeface="+mj-lt"/>
              </a:rPr>
              <a:t>/Exit F10</a:t>
            </a:r>
            <a:endParaRPr lang="en-US" dirty="0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Crtl+D</a:t>
            </a:r>
            <a:endParaRPr lang="cs-CZ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ps</a:t>
            </a:r>
            <a:r>
              <a:rPr lang="cs-CZ" dirty="0">
                <a:latin typeface="Consolas"/>
                <a:ea typeface="+mj-lt"/>
                <a:cs typeface="+mj-lt"/>
              </a:rPr>
              <a:t>   # STATUS Up</a:t>
            </a:r>
            <a:endParaRPr lang="en-US" dirty="0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stop ex02</a:t>
            </a: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ps</a:t>
            </a:r>
            <a:r>
              <a:rPr lang="cs-CZ" dirty="0">
                <a:latin typeface="Consolas"/>
                <a:ea typeface="+mj-lt"/>
                <a:cs typeface="+mj-lt"/>
              </a:rPr>
              <a:t> -a  #  STATUS </a:t>
            </a:r>
            <a:r>
              <a:rPr lang="cs-CZ" dirty="0" err="1">
                <a:latin typeface="Consolas"/>
                <a:ea typeface="+mj-lt"/>
                <a:cs typeface="+mj-lt"/>
              </a:rPr>
              <a:t>Exited</a:t>
            </a:r>
            <a:endParaRPr lang="cs-CZ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rm</a:t>
            </a:r>
            <a:r>
              <a:rPr lang="cs-CZ" dirty="0">
                <a:latin typeface="Consolas"/>
                <a:ea typeface="+mj-lt"/>
                <a:cs typeface="+mj-lt"/>
              </a:rPr>
              <a:t> ex02</a:t>
            </a: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docker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ps</a:t>
            </a:r>
            <a:r>
              <a:rPr lang="cs-CZ" dirty="0">
                <a:latin typeface="Consolas"/>
                <a:ea typeface="+mj-lt"/>
                <a:cs typeface="+mj-lt"/>
              </a:rPr>
              <a:t> -a   # kontejner je pryč</a:t>
            </a:r>
            <a:endParaRPr lang="en-US" dirty="0">
              <a:latin typeface="Consolas"/>
              <a:ea typeface="+mj-lt"/>
              <a:cs typeface="+mj-lt"/>
            </a:endParaRPr>
          </a:p>
          <a:p>
            <a:endParaRPr lang="cs-CZ" dirty="0">
              <a:latin typeface="Calibri Light"/>
              <a:cs typeface="Calibri Light"/>
            </a:endParaRPr>
          </a:p>
          <a:p>
            <a:r>
              <a:rPr lang="cs-CZ" dirty="0">
                <a:latin typeface="Calibri Light"/>
                <a:cs typeface="Calibri Light"/>
              </a:rPr>
              <a:t>Doporučení:</a:t>
            </a:r>
            <a:endParaRPr lang="cs-CZ" dirty="0">
              <a:cs typeface="Calibri Light"/>
            </a:endParaRP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Dobré pro </a:t>
            </a:r>
            <a:r>
              <a:rPr lang="cs-CZ" dirty="0" err="1">
                <a:latin typeface="Calibri Light"/>
                <a:cs typeface="Calibri Light"/>
              </a:rPr>
              <a:t>troubleshooting</a:t>
            </a:r>
            <a:endParaRPr lang="cs-CZ" dirty="0">
              <a:latin typeface="Calibri Light"/>
              <a:cs typeface="Calibri Light"/>
            </a:endParaRPr>
          </a:p>
          <a:p>
            <a:pPr marL="385445" lvl="1" indent="-128270"/>
            <a:r>
              <a:rPr lang="cs-CZ" dirty="0">
                <a:latin typeface="Calibri Light"/>
                <a:cs typeface="Calibri Light"/>
              </a:rPr>
              <a:t>Tímto způsobem kontejnery opravdu spravovat nechceme</a:t>
            </a: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Kontejner má být přesně definován svým </a:t>
            </a:r>
            <a:r>
              <a:rPr lang="cs-CZ" dirty="0" err="1">
                <a:latin typeface="Calibri Light"/>
                <a:cs typeface="Calibri Light"/>
              </a:rPr>
              <a:t>Dockerfile</a:t>
            </a:r>
            <a:endParaRPr lang="cs-CZ" dirty="0">
              <a:latin typeface="Calibri Light"/>
              <a:cs typeface="Calibri Light"/>
            </a:endParaRPr>
          </a:p>
          <a:p>
            <a:pPr marL="642620" lvl="2" indent="-128270"/>
            <a:r>
              <a:rPr lang="cs-CZ" dirty="0">
                <a:latin typeface="Calibri Light"/>
                <a:cs typeface="Calibri Light"/>
              </a:rPr>
              <a:t>Kontejner můžeme podle potřeby kdykoliv zahodit a spustit si nový</a:t>
            </a:r>
          </a:p>
        </p:txBody>
      </p:sp>
    </p:spTree>
    <p:extLst>
      <p:ext uri="{BB962C8B-B14F-4D97-AF65-F5344CB8AC3E}">
        <p14:creationId xmlns:p14="http://schemas.microsoft.com/office/powerpoint/2010/main" val="1116203080"/>
      </p:ext>
    </p:extLst>
  </p:cSld>
  <p:clrMapOvr>
    <a:masterClrMapping/>
  </p:clrMapOvr>
</p:sld>
</file>

<file path=ppt/theme/theme1.xml><?xml version="1.0" encoding="utf-8"?>
<a:theme xmlns:a="http://schemas.openxmlformats.org/drawingml/2006/main" name="1_00 Brand title 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90C10D8A-0745-49D0-8B5C-A645BC50D78F}"/>
    </a:ext>
  </a:extLst>
</a:theme>
</file>

<file path=ppt/theme/theme10.xml><?xml version="1.0" encoding="utf-8"?>
<a:theme xmlns:a="http://schemas.openxmlformats.org/drawingml/2006/main" name="2_3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387EE2B-FA5B-4238-B045-2965C5E9C945}"/>
    </a:ext>
  </a:extLst>
</a:theme>
</file>

<file path=ppt/theme/theme11.xml><?xml version="1.0" encoding="utf-8"?>
<a:theme xmlns:a="http://schemas.openxmlformats.org/drawingml/2006/main" name="10_SUBTITUL 04 ORA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4571B51-0223-4388-B15E-29EBB348382F}"/>
    </a:ext>
  </a:extLst>
</a:theme>
</file>

<file path=ppt/theme/theme12.xml><?xml version="1.0" encoding="utf-8"?>
<a:theme xmlns:a="http://schemas.openxmlformats.org/drawingml/2006/main" name="2_4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1050FCD-FFDC-46F0-9815-9188E541C28F}"/>
    </a:ext>
  </a:extLst>
</a:theme>
</file>

<file path=ppt/theme/theme13.xml><?xml version="1.0" encoding="utf-8"?>
<a:theme xmlns:a="http://schemas.openxmlformats.org/drawingml/2006/main" name="2_5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2B73E8FF-8022-4E5B-87E0-3BFDFF55EC84}"/>
    </a:ext>
  </a:extLst>
</a:theme>
</file>

<file path=ppt/theme/theme14.xml><?xml version="1.0" encoding="utf-8"?>
<a:theme xmlns:a="http://schemas.openxmlformats.org/drawingml/2006/main" name="2_6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CE3B40F-9F5D-4329-A674-DAEE82FC2CAC}"/>
    </a:ext>
  </a:extLst>
</a:theme>
</file>

<file path=ppt/theme/theme15.xml><?xml version="1.0" encoding="utf-8"?>
<a:theme xmlns:a="http://schemas.openxmlformats.org/drawingml/2006/main" name="2_7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3241D87-A351-473E-823C-25A580153EDF}"/>
    </a:ext>
  </a:extLst>
</a:theme>
</file>

<file path=ppt/theme/theme16.xml><?xml version="1.0" encoding="utf-8"?>
<a:theme xmlns:a="http://schemas.openxmlformats.org/drawingml/2006/main" name="2_8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6BACE3E-85A0-4C81-A6B5-1BC2B881B2EF}"/>
    </a:ext>
  </a:extLst>
</a:theme>
</file>

<file path=ppt/theme/theme17.xml><?xml version="1.0" encoding="utf-8"?>
<a:theme xmlns:a="http://schemas.openxmlformats.org/drawingml/2006/main" name="2_9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3B7B512F-1B1F-4178-A879-88BD8B3914F4}"/>
    </a:ext>
  </a:extLst>
</a:theme>
</file>

<file path=ppt/theme/theme18.xml><?xml version="1.0" encoding="utf-8"?>
<a:theme xmlns:a="http://schemas.openxmlformats.org/drawingml/2006/main" name="2_10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D7739181-53EC-4779-AA18-F100B9FA1FDB}"/>
    </a:ext>
  </a:extLst>
</a:theme>
</file>

<file path=ppt/theme/theme19.xml><?xml version="1.0" encoding="utf-8"?>
<a:theme xmlns:a="http://schemas.openxmlformats.org/drawingml/2006/main" name="2_1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8F8BFC7-8EE7-41B3-A43A-D1F9330FF01C}"/>
    </a:ext>
  </a:extLst>
</a:theme>
</file>

<file path=ppt/theme/theme2.xml><?xml version="1.0" encoding="utf-8"?>
<a:theme xmlns:a="http://schemas.openxmlformats.org/drawingml/2006/main" name="1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86D9D00-351E-4F38-B33E-EC8B9120131A}"/>
    </a:ext>
  </a:extLst>
</a:theme>
</file>

<file path=ppt/theme/theme20.xml><?xml version="1.0" encoding="utf-8"?>
<a:theme xmlns:a="http://schemas.openxmlformats.org/drawingml/2006/main" name="2_12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86077601-498F-47A4-859A-E63246547C00}"/>
    </a:ext>
  </a:extLst>
</a:theme>
</file>

<file path=ppt/theme/theme21.xml><?xml version="1.0" encoding="utf-8"?>
<a:theme xmlns:a="http://schemas.openxmlformats.org/drawingml/2006/main" name="2_13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7BC1C42-8380-42DD-8010-7E8A8229C4A5}"/>
    </a:ext>
  </a:extLst>
</a:theme>
</file>

<file path=ppt/theme/theme22.xml><?xml version="1.0" encoding="utf-8"?>
<a:theme xmlns:a="http://schemas.openxmlformats.org/drawingml/2006/main" name="3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4FDF533-64A0-4F25-AC1E-BE5AAC37A388}"/>
    </a:ext>
  </a:extLst>
</a:theme>
</file>

<file path=ppt/theme/theme23.xml><?xml version="1.0" encoding="utf-8"?>
<a:theme xmlns:a="http://schemas.openxmlformats.org/drawingml/2006/main" name="3_2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E5496D5-C6C5-42BB-A388-E0E136589436}"/>
    </a:ext>
  </a:extLst>
</a:theme>
</file>

<file path=ppt/theme/theme24.xml><?xml version="1.0" encoding="utf-8"?>
<a:theme xmlns:a="http://schemas.openxmlformats.org/drawingml/2006/main" name="3_3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361BCDE-5BAA-43B4-AB9F-42B88BEB2F18}"/>
    </a:ext>
  </a:extLst>
</a:theme>
</file>

<file path=ppt/theme/theme25.xml><?xml version="1.0" encoding="utf-8"?>
<a:theme xmlns:a="http://schemas.openxmlformats.org/drawingml/2006/main" name="1_4.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31669D8-2623-4130-A787-4650D4914915}"/>
    </a:ext>
  </a:extLst>
</a:theme>
</file>

<file path=ppt/theme/theme26.xml><?xml version="1.0" encoding="utf-8"?>
<a:theme xmlns:a="http://schemas.openxmlformats.org/drawingml/2006/main" name="1_4.1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DE99BB2-81FD-4835-BEE9-07215B6DD7EC}"/>
    </a:ext>
  </a:extLst>
</a:theme>
</file>

<file path=ppt/theme/theme27.xml><?xml version="1.0" encoding="utf-8"?>
<a:theme xmlns:a="http://schemas.openxmlformats.org/drawingml/2006/main" name="1_4.2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1C93E67-2834-4D8A-9EED-2B41E190976A}"/>
    </a:ext>
  </a:extLst>
</a:theme>
</file>

<file path=ppt/theme/theme28.xml><?xml version="1.0" encoding="utf-8"?>
<a:theme xmlns:a="http://schemas.openxmlformats.org/drawingml/2006/main" name="1_4.3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3F9EBDED-9D2B-477F-8785-2B6D50EE2A57}"/>
    </a:ext>
  </a:extLst>
</a:theme>
</file>

<file path=ppt/theme/theme29.xml><?xml version="1.0" encoding="utf-8"?>
<a:theme xmlns:a="http://schemas.openxmlformats.org/drawingml/2006/main" name="4.4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B82941C-8C7A-4113-B422-6BA6A9BB565A}"/>
    </a:ext>
  </a:extLst>
</a:theme>
</file>

<file path=ppt/theme/theme3.xml><?xml version="1.0" encoding="utf-8"?>
<a:theme xmlns:a="http://schemas.openxmlformats.org/drawingml/2006/main" name="1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CE54415-F232-4E22-AF6B-30AA57B6BF14}"/>
    </a:ext>
  </a:extLst>
</a:theme>
</file>

<file path=ppt/theme/theme30.xml><?xml version="1.0" encoding="utf-8"?>
<a:theme xmlns:a="http://schemas.openxmlformats.org/drawingml/2006/main" name="4.5 Other">
  <a:themeElements>
    <a:clrScheme name="ORBIT">
      <a:dk1>
        <a:sysClr val="windowText" lastClr="000000"/>
      </a:dk1>
      <a:lt1>
        <a:sysClr val="window" lastClr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456454A3-B10A-430E-BA65-6ACE9655E005}"/>
    </a:ext>
  </a:extLst>
</a:theme>
</file>

<file path=ppt/theme/theme31.xml><?xml version="1.0" encoding="utf-8"?>
<a:theme xmlns:a="http://schemas.openxmlformats.org/drawingml/2006/main" name="1_4.5 Other">
  <a:themeElements>
    <a:clrScheme name="ORBIT">
      <a:dk1>
        <a:sysClr val="windowText" lastClr="000000"/>
      </a:dk1>
      <a:lt1>
        <a:sysClr val="window" lastClr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395CF0DC-49DE-4D41-BD88-1B3D8B7EF8AE}"/>
    </a:ext>
  </a:extLst>
</a:theme>
</file>

<file path=ppt/theme/theme32.xml><?xml version="1.0" encoding="utf-8"?>
<a:theme xmlns:a="http://schemas.openxmlformats.org/drawingml/2006/main" name="5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22C86D0-D465-4FE7-B2E9-92E3001995B5}"/>
    </a:ext>
  </a:extLst>
</a:theme>
</file>

<file path=ppt/theme/theme33.xml><?xml version="1.0" encoding="utf-8"?>
<a:theme xmlns:a="http://schemas.openxmlformats.org/drawingml/2006/main" name="6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D6C82D4-F709-4280-BA15-996135419189}"/>
    </a:ext>
  </a:extLst>
</a:theme>
</file>

<file path=ppt/theme/theme34.xml><?xml version="1.0" encoding="utf-8"?>
<a:theme xmlns:a="http://schemas.openxmlformats.org/drawingml/2006/main" name="5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8AFC5625-38E7-47A6-A0D7-CF84498EE91E}"/>
    </a:ext>
  </a:extLst>
</a:theme>
</file>

<file path=ppt/theme/theme35.xml><?xml version="1.0" encoding="utf-8"?>
<a:theme xmlns:a="http://schemas.openxmlformats.org/drawingml/2006/main" name="5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A245A50-CED8-4009-8DF9-95C0CC9EB3A5}"/>
    </a:ext>
  </a:extLst>
</a:theme>
</file>

<file path=ppt/theme/theme36.xml><?xml version="1.0" encoding="utf-8"?>
<a:theme xmlns:a="http://schemas.openxmlformats.org/drawingml/2006/main" name="6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947C377-8773-4DE7-B36C-178C1EBC5B2F}"/>
    </a:ext>
  </a:extLst>
</a:theme>
</file>

<file path=ppt/theme/theme37.xml><?xml version="1.0" encoding="utf-8"?>
<a:theme xmlns:a="http://schemas.openxmlformats.org/drawingml/2006/main" name="7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2F6D61A5-6825-4EA1-A4BE-B969EB66B61D}"/>
    </a:ext>
  </a:extLst>
</a:theme>
</file>

<file path=ppt/theme/theme38.xml><?xml version="1.0" encoding="utf-8"?>
<a:theme xmlns:a="http://schemas.openxmlformats.org/drawingml/2006/main" name="5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DD37B113-2DE5-4D74-AFAC-5D1DED984D22}"/>
    </a:ext>
  </a:extLst>
</a:theme>
</file>

<file path=ppt/theme/theme39.xml><?xml version="1.0" encoding="utf-8"?>
<a:theme xmlns:a="http://schemas.openxmlformats.org/drawingml/2006/main" name="6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434AD17-DAD3-4BA0-8255-0E9448031C86}"/>
    </a:ext>
  </a:extLst>
</a:theme>
</file>

<file path=ppt/theme/theme4.xml><?xml version="1.0" encoding="utf-8"?>
<a:theme xmlns:a="http://schemas.openxmlformats.org/drawingml/2006/main" name="1_3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F05CCBF-CC7F-4A86-8537-AAB65F187996}"/>
    </a:ext>
  </a:extLst>
</a:theme>
</file>

<file path=ppt/theme/theme40.xml><?xml version="1.0" encoding="utf-8"?>
<a:theme xmlns:a="http://schemas.openxmlformats.org/drawingml/2006/main" name="4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BA5D595-657C-407F-89A9-5D28516649E5}"/>
    </a:ext>
  </a:extLst>
</a:theme>
</file>

<file path=ppt/theme/theme41.xml><?xml version="1.0" encoding="utf-8"?>
<a:theme xmlns:a="http://schemas.openxmlformats.org/drawingml/2006/main" name="4_2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26F218D-FA3B-412F-B4C0-098CD3D92D2A}"/>
    </a:ext>
  </a:extLst>
</a:theme>
</file>

<file path=ppt/theme/theme42.xml><?xml version="1.0" encoding="utf-8"?>
<a:theme xmlns:a="http://schemas.openxmlformats.org/drawingml/2006/main" name="4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B2F30CF-0367-469D-BF2B-E56D564C2528}"/>
    </a:ext>
  </a:extLst>
</a:theme>
</file>

<file path=ppt/theme/theme43.xml><?xml version="1.0" encoding="utf-8"?>
<a:theme xmlns:a="http://schemas.openxmlformats.org/drawingml/2006/main" name="00 BRAND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8EACAEA-8D32-45B6-A69B-DE4828B248BB}"/>
    </a:ext>
  </a:extLst>
</a:theme>
</file>

<file path=ppt/theme/theme44.xml><?xml version="1.0" encoding="utf-8"?>
<a:theme xmlns:a="http://schemas.openxmlformats.org/drawingml/2006/main" name="00 Brand title 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AA5FE166-387B-44DD-B114-6200E5C8998F}"/>
    </a:ext>
  </a:extLst>
</a:theme>
</file>

<file path=ppt/theme/theme45.xml><?xml version="1.0" encoding="utf-8"?>
<a:theme xmlns:a="http://schemas.openxmlformats.org/drawingml/2006/main" name="2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C8993E1-0198-477C-84AE-7BAE71362263}"/>
    </a:ext>
  </a:extLst>
</a:theme>
</file>

<file path=ppt/theme/theme46.xml><?xml version="1.0" encoding="utf-8"?>
<a:theme xmlns:a="http://schemas.openxmlformats.org/drawingml/2006/main" name="7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405D4078-6DB1-47D2-9E06-EBDAC29B758B}"/>
    </a:ext>
  </a:extLst>
</a:theme>
</file>

<file path=ppt/theme/theme47.xml><?xml version="1.0" encoding="utf-8"?>
<a:theme xmlns:a="http://schemas.openxmlformats.org/drawingml/2006/main" name="5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A1CAB2E-C4DB-43BF-A799-4461E406B864}"/>
    </a:ext>
  </a:extLst>
</a:theme>
</file>

<file path=ppt/theme/theme48.xml><?xml version="1.0" encoding="utf-8"?>
<a:theme xmlns:a="http://schemas.openxmlformats.org/drawingml/2006/main" name="5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F258440-4EC4-42B1-91C6-893D6342BB78}"/>
    </a:ext>
  </a:extLst>
</a:theme>
</file>

<file path=ppt/theme/theme49.xml><?xml version="1.0" encoding="utf-8"?>
<a:theme xmlns:a="http://schemas.openxmlformats.org/drawingml/2006/main" name="2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BBE42B3-BEDA-4C85-8507-BEBE53EE32F7}"/>
    </a:ext>
  </a:extLst>
</a:theme>
</file>

<file path=ppt/theme/theme5.xml><?xml version="1.0" encoding="utf-8"?>
<a:theme xmlns:a="http://schemas.openxmlformats.org/drawingml/2006/main" name="1_4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D5D235F3-BFFC-4258-9CF9-B12CF507412D}"/>
    </a:ext>
  </a:extLst>
</a:theme>
</file>

<file path=ppt/theme/theme50.xml><?xml version="1.0" encoding="utf-8"?>
<a:theme xmlns:a="http://schemas.openxmlformats.org/drawingml/2006/main" name="2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A8E3E96-78AA-4F38-A15B-413113E629EA}"/>
    </a:ext>
  </a:extLst>
</a:theme>
</file>

<file path=ppt/theme/theme51.xml><?xml version="1.0" encoding="utf-8"?>
<a:theme xmlns:a="http://schemas.openxmlformats.org/drawingml/2006/main" name="7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9CD72F77-1F87-461F-AF8B-17B21A347B04}"/>
    </a:ext>
  </a:extLst>
</a:theme>
</file>

<file path=ppt/theme/theme52.xml><?xml version="1.0" encoding="utf-8"?>
<a:theme xmlns:a="http://schemas.openxmlformats.org/drawingml/2006/main" name="6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E24F658-E568-49B6-9C16-E694C6377934}"/>
    </a:ext>
  </a:extLst>
</a:theme>
</file>

<file path=ppt/theme/theme53.xml><?xml version="1.0" encoding="utf-8"?>
<a:theme xmlns:a="http://schemas.openxmlformats.org/drawingml/2006/main" name="6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A9A6A29-D0AC-496C-8EF6-7770E982D167}"/>
    </a:ext>
  </a:extLst>
</a:theme>
</file>

<file path=ppt/theme/theme5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5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7B9E1B0-73CF-43FB-B7C1-7901B749BE59}"/>
    </a:ext>
  </a:extLst>
</a:theme>
</file>

<file path=ppt/theme/theme7.xml><?xml version="1.0" encoding="utf-8"?>
<a:theme xmlns:a="http://schemas.openxmlformats.org/drawingml/2006/main" name="1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9F168C3F-FAA8-4884-A231-9FF36DC5A24A}"/>
    </a:ext>
  </a:extLst>
</a:theme>
</file>

<file path=ppt/theme/theme8.xml><?xml version="1.0" encoding="utf-8"?>
<a:theme xmlns:a="http://schemas.openxmlformats.org/drawingml/2006/main" name="2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1AF3F4C-41B5-4410-B5D5-C44AA7C7A376}"/>
    </a:ext>
  </a:extLst>
</a:theme>
</file>

<file path=ppt/theme/theme9.xml><?xml version="1.0" encoding="utf-8"?>
<a:theme xmlns:a="http://schemas.openxmlformats.org/drawingml/2006/main" name="2_2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A5196CD9-572B-464C-B98A-E54EC2B8DFA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E748703E99244280E0CC9F7F13E6E8" ma:contentTypeVersion="2" ma:contentTypeDescription="Vytvoří nový dokument" ma:contentTypeScope="" ma:versionID="5cd51c42a85109213778b1ca9925e8be">
  <xsd:schema xmlns:xsd="http://www.w3.org/2001/XMLSchema" xmlns:xs="http://www.w3.org/2001/XMLSchema" xmlns:p="http://schemas.microsoft.com/office/2006/metadata/properties" xmlns:ns2="64e52ef6-363d-4420-89df-4de2c1f72c28" targetNamespace="http://schemas.microsoft.com/office/2006/metadata/properties" ma:root="true" ma:fieldsID="7156d491beedbe7ce6915f1b3eb8be26" ns2:_="">
    <xsd:import namespace="64e52ef6-363d-4420-89df-4de2c1f7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52ef6-363d-4420-89df-4de2c1f7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00BAB-26EF-458D-AD64-C6B67393D4DF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64e52ef6-363d-4420-89df-4de2c1f72c28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CBEE02C-E687-459D-9ADD-1E21CEC012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e52ef6-363d-4420-89df-4de2c1f72c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81083-F496-4E70-92F4-A1299BDAB1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1911</Words>
  <Application>Microsoft Office PowerPoint</Application>
  <PresentationFormat>Předvádění na obrazovce (16:9)</PresentationFormat>
  <Paragraphs>389</Paragraphs>
  <Slides>26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53</vt:i4>
      </vt:variant>
      <vt:variant>
        <vt:lpstr>Nadpisy snímků</vt:lpstr>
      </vt:variant>
      <vt:variant>
        <vt:i4>26</vt:i4>
      </vt:variant>
    </vt:vector>
  </HeadingPairs>
  <TitlesOfParts>
    <vt:vector size="79" baseType="lpstr">
      <vt:lpstr>1_00 Brand title 01</vt:lpstr>
      <vt:lpstr>1_1 Title</vt:lpstr>
      <vt:lpstr>1_2 Title</vt:lpstr>
      <vt:lpstr>1_3 Title</vt:lpstr>
      <vt:lpstr>1_4 Title</vt:lpstr>
      <vt:lpstr>1_5 Title</vt:lpstr>
      <vt:lpstr>1_6 Title</vt:lpstr>
      <vt:lpstr>2_1 Subtitle</vt:lpstr>
      <vt:lpstr>2_2 Subtitle</vt:lpstr>
      <vt:lpstr>2_3 Subtitle</vt:lpstr>
      <vt:lpstr>10_SUBTITUL 04 ORANGE</vt:lpstr>
      <vt:lpstr>2_4 Subtitle</vt:lpstr>
      <vt:lpstr>2_5 Subtitle</vt:lpstr>
      <vt:lpstr>2_6 Subtitle</vt:lpstr>
      <vt:lpstr>2_7 Subtitle</vt:lpstr>
      <vt:lpstr>2_8 Subtitle</vt:lpstr>
      <vt:lpstr>2_9 Subtitle</vt:lpstr>
      <vt:lpstr>2_10 Subtitle</vt:lpstr>
      <vt:lpstr>2_11 Subtitle</vt:lpstr>
      <vt:lpstr>2_12 Subtitle</vt:lpstr>
      <vt:lpstr>2_13 Subtitle</vt:lpstr>
      <vt:lpstr>3_1 Subtitle</vt:lpstr>
      <vt:lpstr>3_2 Subtitle</vt:lpstr>
      <vt:lpstr>3_3 Subtitle</vt:lpstr>
      <vt:lpstr>1_4. Other</vt:lpstr>
      <vt:lpstr>1_4.1 Other</vt:lpstr>
      <vt:lpstr>1_4.2 Other</vt:lpstr>
      <vt:lpstr>1_4.3 Other</vt:lpstr>
      <vt:lpstr>4.4 Other</vt:lpstr>
      <vt:lpstr>4.5 Other</vt:lpstr>
      <vt:lpstr>1_4.5 Other</vt:lpstr>
      <vt:lpstr>5_1 Body</vt:lpstr>
      <vt:lpstr>6_1 Body</vt:lpstr>
      <vt:lpstr>5_2 Body</vt:lpstr>
      <vt:lpstr>5_3 Body</vt:lpstr>
      <vt:lpstr>6_5 Body</vt:lpstr>
      <vt:lpstr>7_5 Body</vt:lpstr>
      <vt:lpstr>5_6 Body</vt:lpstr>
      <vt:lpstr>6_6 Body</vt:lpstr>
      <vt:lpstr>4_0 Body Body</vt:lpstr>
      <vt:lpstr>4_2 Body</vt:lpstr>
      <vt:lpstr>4_1 Body bez loga</vt:lpstr>
      <vt:lpstr>00 BRAND Title</vt:lpstr>
      <vt:lpstr>00 Brand title 02</vt:lpstr>
      <vt:lpstr>2_1 Title</vt:lpstr>
      <vt:lpstr>7_6 Body</vt:lpstr>
      <vt:lpstr>5_0 Body Body</vt:lpstr>
      <vt:lpstr>5_1 Body bez loga</vt:lpstr>
      <vt:lpstr>2_2 Title</vt:lpstr>
      <vt:lpstr>2_6 Title</vt:lpstr>
      <vt:lpstr>7_1 Body</vt:lpstr>
      <vt:lpstr>6_2 Body</vt:lpstr>
      <vt:lpstr>6_3 Body</vt:lpstr>
      <vt:lpstr>Prezentace aplikace PowerPoint</vt:lpstr>
      <vt:lpstr>Docker I</vt:lpstr>
      <vt:lpstr>Úvod do Dockeru</vt:lpstr>
      <vt:lpstr>Architektura Dockeru</vt:lpstr>
      <vt:lpstr>Instalace Dockeru v Linuxu</vt:lpstr>
      <vt:lpstr>Dockerfile</vt:lpstr>
      <vt:lpstr>Sestavení a spuštění kontejneru - cvičení</vt:lpstr>
      <vt:lpstr>Interaktivní práce s kontejnerem 1/2</vt:lpstr>
      <vt:lpstr>Interaktivní práce s kontejnerem 2/2</vt:lpstr>
      <vt:lpstr>Azure Container Registry</vt:lpstr>
      <vt:lpstr>Docker II</vt:lpstr>
      <vt:lpstr>Docker - proměnné prostředí</vt:lpstr>
      <vt:lpstr>Docker Volumes 1/2</vt:lpstr>
      <vt:lpstr>Docker Volumes 2/2</vt:lpstr>
      <vt:lpstr>Docker - síť 1/2</vt:lpstr>
      <vt:lpstr>Docker - síť 2/2</vt:lpstr>
      <vt:lpstr>Docker - zálohování 1/2</vt:lpstr>
      <vt:lpstr>Docker - zálohování 2/2</vt:lpstr>
      <vt:lpstr>Docker - ukládání dat</vt:lpstr>
      <vt:lpstr>Azure Container Instances &amp; Azure Functions</vt:lpstr>
      <vt:lpstr>Azure Container Instances (ACI)</vt:lpstr>
      <vt:lpstr>Azure Container Instances (ACI)</vt:lpstr>
      <vt:lpstr>Azure Functions 1/4</vt:lpstr>
      <vt:lpstr>Azure Functions 2/4 - vytvoření kontejneru</vt:lpstr>
      <vt:lpstr>Azure Functions 3/4 - konfigurace v Azure</vt:lpstr>
      <vt:lpstr>Azure Functions 4/4 - kód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1331</cp:revision>
  <dcterms:created xsi:type="dcterms:W3CDTF">2023-02-06T19:52:15Z</dcterms:created>
  <dcterms:modified xsi:type="dcterms:W3CDTF">2023-02-07T23:16:28Z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0x01010080E748703E99244280E0CC9F7F13E6E8</vt:lpwstr>
  </property>
  <property fmtid="{D5CDD505-2E9C-101B-9397-08002B2CF9AE}" pid="3" name="MSIP_Label_f0f5a963-8cfd-4c47-894a-055edb560a45_Enabled">
    <vt:lpwstr>true</vt:lpwstr>
  </property>
  <property fmtid="{D5CDD505-2E9C-101B-9397-08002B2CF9AE}" pid="4" name="MSIP_Label_f0f5a963-8cfd-4c47-894a-055edb560a45_SetDate">
    <vt:lpwstr>2023-02-06T19:52:27Z</vt:lpwstr>
  </property>
  <property fmtid="{D5CDD505-2E9C-101B-9397-08002B2CF9AE}" pid="5" name="MSIP_Label_f0f5a963-8cfd-4c47-894a-055edb560a45_Method">
    <vt:lpwstr>Standard</vt:lpwstr>
  </property>
  <property fmtid="{D5CDD505-2E9C-101B-9397-08002B2CF9AE}" pid="6" name="MSIP_Label_f0f5a963-8cfd-4c47-894a-055edb560a45_Name">
    <vt:lpwstr>f0f5a963-8cfd-4c47-894a-055edb560a45</vt:lpwstr>
  </property>
  <property fmtid="{D5CDD505-2E9C-101B-9397-08002B2CF9AE}" pid="7" name="MSIP_Label_f0f5a963-8cfd-4c47-894a-055edb560a45_SiteId">
    <vt:lpwstr>9662243c-bb1f-465d-8fe2-f807ac27dcfd</vt:lpwstr>
  </property>
  <property fmtid="{D5CDD505-2E9C-101B-9397-08002B2CF9AE}" pid="8" name="MSIP_Label_f0f5a963-8cfd-4c47-894a-055edb560a45_ActionId">
    <vt:lpwstr>9456881c-ac62-42b2-b30e-a709f3f7cf5c</vt:lpwstr>
  </property>
  <property fmtid="{D5CDD505-2E9C-101B-9397-08002B2CF9AE}" pid="9" name="MSIP_Label_f0f5a963-8cfd-4c47-894a-055edb560a45_ContentBits">
    <vt:lpwstr>0</vt:lpwstr>
  </property>
</Properties>
</file>